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6"/>
  </p:notesMasterIdLst>
  <p:handoutMasterIdLst>
    <p:handoutMasterId r:id="rId37"/>
  </p:handoutMasterIdLst>
  <p:sldIdLst>
    <p:sldId id="256" r:id="rId2"/>
    <p:sldId id="408" r:id="rId3"/>
    <p:sldId id="550" r:id="rId4"/>
    <p:sldId id="549" r:id="rId5"/>
    <p:sldId id="567" r:id="rId6"/>
    <p:sldId id="446" r:id="rId7"/>
    <p:sldId id="553" r:id="rId8"/>
    <p:sldId id="552" r:id="rId9"/>
    <p:sldId id="554" r:id="rId10"/>
    <p:sldId id="555" r:id="rId11"/>
    <p:sldId id="556" r:id="rId12"/>
    <p:sldId id="557" r:id="rId13"/>
    <p:sldId id="558" r:id="rId14"/>
    <p:sldId id="559" r:id="rId15"/>
    <p:sldId id="560" r:id="rId16"/>
    <p:sldId id="561" r:id="rId17"/>
    <p:sldId id="562" r:id="rId18"/>
    <p:sldId id="563" r:id="rId19"/>
    <p:sldId id="564" r:id="rId20"/>
    <p:sldId id="565" r:id="rId21"/>
    <p:sldId id="566" r:id="rId22"/>
    <p:sldId id="570" r:id="rId23"/>
    <p:sldId id="569" r:id="rId24"/>
    <p:sldId id="571" r:id="rId25"/>
    <p:sldId id="572" r:id="rId26"/>
    <p:sldId id="573" r:id="rId27"/>
    <p:sldId id="574" r:id="rId28"/>
    <p:sldId id="575" r:id="rId29"/>
    <p:sldId id="576" r:id="rId30"/>
    <p:sldId id="579" r:id="rId31"/>
    <p:sldId id="580" r:id="rId32"/>
    <p:sldId id="581" r:id="rId33"/>
    <p:sldId id="582" r:id="rId34"/>
    <p:sldId id="583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282E"/>
    <a:srgbClr val="F49E00"/>
    <a:srgbClr val="0400F4"/>
    <a:srgbClr val="9BBB59"/>
    <a:srgbClr val="C0504D"/>
    <a:srgbClr val="ECECEC"/>
    <a:srgbClr val="D7D7D7"/>
    <a:srgbClr val="7A7A7A"/>
    <a:srgbClr val="FFFFFF"/>
    <a:srgbClr val="97A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E3BE1-5816-4994-80EA-BF12E1A854C8}" v="221" dt="2022-02-18T19:34:20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3655" autoAdjust="0"/>
  </p:normalViewPr>
  <p:slideViewPr>
    <p:cSldViewPr snapToGrid="0" snapToObjects="1">
      <p:cViewPr varScale="1">
        <p:scale>
          <a:sx n="107" d="100"/>
          <a:sy n="107" d="100"/>
        </p:scale>
        <p:origin x="173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3956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88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38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24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056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310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74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27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11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76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7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55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684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00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68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91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731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7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1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affmatch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Mechanism Design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 and Marina Knittel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#9 – 02/21/2022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Affiliations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02C05A1-4C1C-4B74-818C-230BCA64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1760137"/>
            <a:ext cx="1013506" cy="674077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5322FF5-0765-4AB3-A51A-FF49BA5B3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2594807"/>
            <a:ext cx="1013506" cy="67407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642E88F-0186-4C2B-83CB-CAE9AF3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3421284"/>
            <a:ext cx="1013506" cy="674077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8ADC0870-41F9-4113-BE86-FB683839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00" y="4239567"/>
            <a:ext cx="1013506" cy="674077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7FC2985B-74B3-49E1-8091-A3A9508D1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82" y="5057850"/>
            <a:ext cx="1013506" cy="6740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D76B8093-E22E-4DEC-8DA9-63CCA1D8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458" y="5884327"/>
            <a:ext cx="1034061" cy="6877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8D8D0E6-090B-4513-8AE6-9280751419E2}"/>
              </a:ext>
            </a:extLst>
          </p:cNvPr>
          <p:cNvSpPr txBox="1"/>
          <p:nvPr/>
        </p:nvSpPr>
        <p:spPr>
          <a:xfrm>
            <a:off x="1501140" y="1945958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DAF89-0FC7-4A89-9B02-6842B5BC291D}"/>
              </a:ext>
            </a:extLst>
          </p:cNvPr>
          <p:cNvSpPr txBox="1"/>
          <p:nvPr/>
        </p:nvSpPr>
        <p:spPr>
          <a:xfrm>
            <a:off x="1501140" y="2769763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957509-CC23-4054-B9EC-7DA174F7DE4F}"/>
              </a:ext>
            </a:extLst>
          </p:cNvPr>
          <p:cNvSpPr txBox="1"/>
          <p:nvPr/>
        </p:nvSpPr>
        <p:spPr>
          <a:xfrm>
            <a:off x="1501140" y="36044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8D8ECF-7BFB-40BA-B4A0-739A9FC8B166}"/>
              </a:ext>
            </a:extLst>
          </p:cNvPr>
          <p:cNvSpPr txBox="1"/>
          <p:nvPr/>
        </p:nvSpPr>
        <p:spPr>
          <a:xfrm>
            <a:off x="1496151" y="4418620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653B6-73E2-4834-8D4A-227BEF35CBAD}"/>
              </a:ext>
            </a:extLst>
          </p:cNvPr>
          <p:cNvSpPr txBox="1"/>
          <p:nvPr/>
        </p:nvSpPr>
        <p:spPr>
          <a:xfrm>
            <a:off x="1501140" y="524099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75CFFF-9538-48AB-B1C5-356E6A2F23E7}"/>
              </a:ext>
            </a:extLst>
          </p:cNvPr>
          <p:cNvSpPr txBox="1"/>
          <p:nvPr/>
        </p:nvSpPr>
        <p:spPr>
          <a:xfrm>
            <a:off x="1501140" y="6074312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0EAB8D8B-D0BB-438B-ADFE-CCF84591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024" y="3487415"/>
            <a:ext cx="1301390" cy="970684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165B1C93-968E-4FA0-86D9-C72AC31FF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193" y="1912537"/>
            <a:ext cx="1106993" cy="970684"/>
          </a:xfrm>
          <a:prstGeom prst="rect">
            <a:avLst/>
          </a:prstGeo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7F456A3E-B9B4-41E2-BD1B-A2DE177B4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660" y="5066045"/>
            <a:ext cx="1034061" cy="106527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3A5942-6B31-4B25-9D67-08EAC1D543E5}"/>
              </a:ext>
            </a:extLst>
          </p:cNvPr>
          <p:cNvSpPr txBox="1"/>
          <p:nvPr/>
        </p:nvSpPr>
        <p:spPr>
          <a:xfrm>
            <a:off x="6779895" y="378809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97713A-DC5A-4CD2-A010-8DB73BFFFA19}"/>
              </a:ext>
            </a:extLst>
          </p:cNvPr>
          <p:cNvSpPr txBox="1"/>
          <p:nvPr/>
        </p:nvSpPr>
        <p:spPr>
          <a:xfrm>
            <a:off x="6779895" y="236968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F99F86-623D-490A-8DBB-7429C2D7DED1}"/>
              </a:ext>
            </a:extLst>
          </p:cNvPr>
          <p:cNvSpPr txBox="1"/>
          <p:nvPr/>
        </p:nvSpPr>
        <p:spPr>
          <a:xfrm>
            <a:off x="6779895" y="5229348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059D92-E4FB-48A3-BAF6-1CECB9903B7D}"/>
              </a:ext>
            </a:extLst>
          </p:cNvPr>
          <p:cNvCxnSpPr/>
          <p:nvPr/>
        </p:nvCxnSpPr>
        <p:spPr>
          <a:xfrm>
            <a:off x="2625588" y="2097176"/>
            <a:ext cx="2591436" cy="18755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719304-53F1-4622-B460-8C624DF6621B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 flipV="1">
            <a:off x="2635519" y="2397879"/>
            <a:ext cx="2608674" cy="3830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323A42-54CD-4F82-9E0E-0F5C29B59E97}"/>
              </a:ext>
            </a:extLst>
          </p:cNvPr>
          <p:cNvSpPr txBox="1"/>
          <p:nvPr/>
        </p:nvSpPr>
        <p:spPr>
          <a:xfrm>
            <a:off x="5306877" y="2850300"/>
            <a:ext cx="3027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UMD likes its match but REALLY prefers its students to go to WVU than PSU.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C92EA4-25A1-4E20-AFAE-7E568B571CA4}"/>
              </a:ext>
            </a:extLst>
          </p:cNvPr>
          <p:cNvSpPr txBox="1"/>
          <p:nvPr/>
        </p:nvSpPr>
        <p:spPr>
          <a:xfrm>
            <a:off x="237513" y="1799981"/>
            <a:ext cx="165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Student would rather match to WVU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ED3A47-2CC4-4A72-B60A-EC429B113CD9}"/>
              </a:ext>
            </a:extLst>
          </p:cNvPr>
          <p:cNvSpPr txBox="1"/>
          <p:nvPr/>
        </p:nvSpPr>
        <p:spPr>
          <a:xfrm>
            <a:off x="167637" y="5954857"/>
            <a:ext cx="1651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Student would rather match to UMD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43ADB6-391F-4E02-843F-86E4A51AF524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2635519" y="5598680"/>
            <a:ext cx="2645141" cy="6295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Multiplication Sign 33">
            <a:extLst>
              <a:ext uri="{FF2B5EF4-FFF2-40B4-BE49-F238E27FC236}">
                <a16:creationId xmlns:a16="http://schemas.microsoft.com/office/drawing/2014/main" id="{70D76771-77F2-4C73-A0F8-53BED07B3BB9}"/>
              </a:ext>
            </a:extLst>
          </p:cNvPr>
          <p:cNvSpPr/>
          <p:nvPr/>
        </p:nvSpPr>
        <p:spPr>
          <a:xfrm>
            <a:off x="3049599" y="5836043"/>
            <a:ext cx="509302" cy="47653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0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Affiliations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02C05A1-4C1C-4B74-818C-230BCA64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1760137"/>
            <a:ext cx="1013506" cy="674077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5322FF5-0765-4AB3-A51A-FF49BA5B3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2594807"/>
            <a:ext cx="1013506" cy="67407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642E88F-0186-4C2B-83CB-CAE9AF3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3421284"/>
            <a:ext cx="1013506" cy="674077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8ADC0870-41F9-4113-BE86-FB683839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00" y="4239567"/>
            <a:ext cx="1013506" cy="674077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7FC2985B-74B3-49E1-8091-A3A9508D1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82" y="5057850"/>
            <a:ext cx="1013506" cy="6740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D76B8093-E22E-4DEC-8DA9-63CCA1D8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458" y="5884327"/>
            <a:ext cx="1034061" cy="6877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8D8D0E6-090B-4513-8AE6-9280751419E2}"/>
              </a:ext>
            </a:extLst>
          </p:cNvPr>
          <p:cNvSpPr txBox="1"/>
          <p:nvPr/>
        </p:nvSpPr>
        <p:spPr>
          <a:xfrm>
            <a:off x="1501140" y="1945958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DAF89-0FC7-4A89-9B02-6842B5BC291D}"/>
              </a:ext>
            </a:extLst>
          </p:cNvPr>
          <p:cNvSpPr txBox="1"/>
          <p:nvPr/>
        </p:nvSpPr>
        <p:spPr>
          <a:xfrm>
            <a:off x="1501140" y="2769763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957509-CC23-4054-B9EC-7DA174F7DE4F}"/>
              </a:ext>
            </a:extLst>
          </p:cNvPr>
          <p:cNvSpPr txBox="1"/>
          <p:nvPr/>
        </p:nvSpPr>
        <p:spPr>
          <a:xfrm>
            <a:off x="1501140" y="36044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8D8ECF-7BFB-40BA-B4A0-739A9FC8B166}"/>
              </a:ext>
            </a:extLst>
          </p:cNvPr>
          <p:cNvSpPr txBox="1"/>
          <p:nvPr/>
        </p:nvSpPr>
        <p:spPr>
          <a:xfrm>
            <a:off x="1496151" y="4418620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653B6-73E2-4834-8D4A-227BEF35CBAD}"/>
              </a:ext>
            </a:extLst>
          </p:cNvPr>
          <p:cNvSpPr txBox="1"/>
          <p:nvPr/>
        </p:nvSpPr>
        <p:spPr>
          <a:xfrm>
            <a:off x="1501140" y="524099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75CFFF-9538-48AB-B1C5-356E6A2F23E7}"/>
              </a:ext>
            </a:extLst>
          </p:cNvPr>
          <p:cNvSpPr txBox="1"/>
          <p:nvPr/>
        </p:nvSpPr>
        <p:spPr>
          <a:xfrm>
            <a:off x="1501140" y="6074312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0EAB8D8B-D0BB-438B-ADFE-CCF84591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024" y="3487415"/>
            <a:ext cx="1301390" cy="970684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165B1C93-968E-4FA0-86D9-C72AC31FF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193" y="1912537"/>
            <a:ext cx="1106993" cy="970684"/>
          </a:xfrm>
          <a:prstGeom prst="rect">
            <a:avLst/>
          </a:prstGeo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7F456A3E-B9B4-41E2-BD1B-A2DE177B4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660" y="5066045"/>
            <a:ext cx="1034061" cy="106527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3A5942-6B31-4B25-9D67-08EAC1D543E5}"/>
              </a:ext>
            </a:extLst>
          </p:cNvPr>
          <p:cNvSpPr txBox="1"/>
          <p:nvPr/>
        </p:nvSpPr>
        <p:spPr>
          <a:xfrm>
            <a:off x="6779895" y="378809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97713A-DC5A-4CD2-A010-8DB73BFFFA19}"/>
              </a:ext>
            </a:extLst>
          </p:cNvPr>
          <p:cNvSpPr txBox="1"/>
          <p:nvPr/>
        </p:nvSpPr>
        <p:spPr>
          <a:xfrm>
            <a:off x="6779895" y="236968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F99F86-623D-490A-8DBB-7429C2D7DED1}"/>
              </a:ext>
            </a:extLst>
          </p:cNvPr>
          <p:cNvSpPr txBox="1"/>
          <p:nvPr/>
        </p:nvSpPr>
        <p:spPr>
          <a:xfrm>
            <a:off x="6779895" y="5229348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059D92-E4FB-48A3-BAF6-1CECB9903B7D}"/>
              </a:ext>
            </a:extLst>
          </p:cNvPr>
          <p:cNvCxnSpPr/>
          <p:nvPr/>
        </p:nvCxnSpPr>
        <p:spPr>
          <a:xfrm>
            <a:off x="2625588" y="2097176"/>
            <a:ext cx="2591436" cy="18755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719304-53F1-4622-B460-8C624DF6621B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 flipV="1">
            <a:off x="2635519" y="2397879"/>
            <a:ext cx="2608674" cy="3830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323A42-54CD-4F82-9E0E-0F5C29B59E97}"/>
              </a:ext>
            </a:extLst>
          </p:cNvPr>
          <p:cNvSpPr txBox="1"/>
          <p:nvPr/>
        </p:nvSpPr>
        <p:spPr>
          <a:xfrm>
            <a:off x="5306877" y="2850300"/>
            <a:ext cx="3027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UMD likes its match but REALLY prefers its students to go to WVU than PSU.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C92EA4-25A1-4E20-AFAE-7E568B571CA4}"/>
              </a:ext>
            </a:extLst>
          </p:cNvPr>
          <p:cNvSpPr txBox="1"/>
          <p:nvPr/>
        </p:nvSpPr>
        <p:spPr>
          <a:xfrm>
            <a:off x="237513" y="1799981"/>
            <a:ext cx="165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Student would rather match to WVU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ED3A47-2CC4-4A72-B60A-EC429B113CD9}"/>
              </a:ext>
            </a:extLst>
          </p:cNvPr>
          <p:cNvSpPr txBox="1"/>
          <p:nvPr/>
        </p:nvSpPr>
        <p:spPr>
          <a:xfrm>
            <a:off x="167637" y="5954857"/>
            <a:ext cx="1651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Student would rather match to UMD</a:t>
            </a:r>
          </a:p>
        </p:txBody>
      </p:sp>
      <p:sp>
        <p:nvSpPr>
          <p:cNvPr id="29" name="Multiplication Sign 28">
            <a:extLst>
              <a:ext uri="{FF2B5EF4-FFF2-40B4-BE49-F238E27FC236}">
                <a16:creationId xmlns:a16="http://schemas.microsoft.com/office/drawing/2014/main" id="{831ED9E6-661C-41A3-9156-B93A1543D927}"/>
              </a:ext>
            </a:extLst>
          </p:cNvPr>
          <p:cNvSpPr/>
          <p:nvPr/>
        </p:nvSpPr>
        <p:spPr>
          <a:xfrm>
            <a:off x="3049864" y="2356538"/>
            <a:ext cx="509302" cy="47653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3C6A90-EB5C-4F7C-990E-E8A411EE67A8}"/>
              </a:ext>
            </a:extLst>
          </p:cNvPr>
          <p:cNvCxnSpPr>
            <a:cxnSpLocks/>
            <a:stCxn id="26" idx="3"/>
            <a:endCxn id="52" idx="1"/>
          </p:cNvCxnSpPr>
          <p:nvPr/>
        </p:nvCxnSpPr>
        <p:spPr>
          <a:xfrm>
            <a:off x="2625588" y="2097176"/>
            <a:ext cx="2655072" cy="35015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0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Affiliations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02C05A1-4C1C-4B74-818C-230BCA64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1760137"/>
            <a:ext cx="1013506" cy="67407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642E88F-0186-4C2B-83CB-CAE9AF3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3421284"/>
            <a:ext cx="1013506" cy="674077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8ADC0870-41F9-4113-BE86-FB683839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00" y="4239567"/>
            <a:ext cx="1013506" cy="674077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7FC2985B-74B3-49E1-8091-A3A9508D1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82" y="5057850"/>
            <a:ext cx="1013506" cy="6740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D76B8093-E22E-4DEC-8DA9-63CCA1D8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458" y="5884327"/>
            <a:ext cx="1034061" cy="6877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8D8D0E6-090B-4513-8AE6-9280751419E2}"/>
              </a:ext>
            </a:extLst>
          </p:cNvPr>
          <p:cNvSpPr txBox="1"/>
          <p:nvPr/>
        </p:nvSpPr>
        <p:spPr>
          <a:xfrm>
            <a:off x="1501140" y="1945958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2B1641-7ACB-43C6-8A8B-8EC58D5EB37B}"/>
              </a:ext>
            </a:extLst>
          </p:cNvPr>
          <p:cNvGrpSpPr/>
          <p:nvPr/>
        </p:nvGrpSpPr>
        <p:grpSpPr>
          <a:xfrm>
            <a:off x="1501140" y="2594807"/>
            <a:ext cx="1124448" cy="674077"/>
            <a:chOff x="1501140" y="2594807"/>
            <a:chExt cx="1124448" cy="674077"/>
          </a:xfrm>
        </p:grpSpPr>
        <p:pic>
          <p:nvPicPr>
            <p:cNvPr id="39" name="Picture 38" descr="Icon&#10;&#10;Description automatically generated">
              <a:extLst>
                <a:ext uri="{FF2B5EF4-FFF2-40B4-BE49-F238E27FC236}">
                  <a16:creationId xmlns:a16="http://schemas.microsoft.com/office/drawing/2014/main" id="{35322FF5-0765-4AB3-A51A-FF49BA5B3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2082" y="2594807"/>
              <a:ext cx="1013506" cy="67407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CDAF89-0FC7-4A89-9B02-6842B5BC291D}"/>
                </a:ext>
              </a:extLst>
            </p:cNvPr>
            <p:cNvSpPr txBox="1"/>
            <p:nvPr/>
          </p:nvSpPr>
          <p:spPr>
            <a:xfrm>
              <a:off x="1501140" y="2769763"/>
              <a:ext cx="5108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MD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5957509-CC23-4054-B9EC-7DA174F7DE4F}"/>
              </a:ext>
            </a:extLst>
          </p:cNvPr>
          <p:cNvSpPr txBox="1"/>
          <p:nvPr/>
        </p:nvSpPr>
        <p:spPr>
          <a:xfrm>
            <a:off x="1501140" y="36044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8D8ECF-7BFB-40BA-B4A0-739A9FC8B166}"/>
              </a:ext>
            </a:extLst>
          </p:cNvPr>
          <p:cNvSpPr txBox="1"/>
          <p:nvPr/>
        </p:nvSpPr>
        <p:spPr>
          <a:xfrm>
            <a:off x="1496151" y="4418620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653B6-73E2-4834-8D4A-227BEF35CBAD}"/>
              </a:ext>
            </a:extLst>
          </p:cNvPr>
          <p:cNvSpPr txBox="1"/>
          <p:nvPr/>
        </p:nvSpPr>
        <p:spPr>
          <a:xfrm>
            <a:off x="1501140" y="524099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75CFFF-9538-48AB-B1C5-356E6A2F23E7}"/>
              </a:ext>
            </a:extLst>
          </p:cNvPr>
          <p:cNvSpPr txBox="1"/>
          <p:nvPr/>
        </p:nvSpPr>
        <p:spPr>
          <a:xfrm>
            <a:off x="1501140" y="6074312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0EAB8D8B-D0BB-438B-ADFE-CCF84591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024" y="3487415"/>
            <a:ext cx="1301390" cy="970684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165B1C93-968E-4FA0-86D9-C72AC31FF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193" y="1912537"/>
            <a:ext cx="1106993" cy="970684"/>
          </a:xfrm>
          <a:prstGeom prst="rect">
            <a:avLst/>
          </a:prstGeo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7F456A3E-B9B4-41E2-BD1B-A2DE177B4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660" y="5066045"/>
            <a:ext cx="1034061" cy="106527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3A5942-6B31-4B25-9D67-08EAC1D543E5}"/>
              </a:ext>
            </a:extLst>
          </p:cNvPr>
          <p:cNvSpPr txBox="1"/>
          <p:nvPr/>
        </p:nvSpPr>
        <p:spPr>
          <a:xfrm>
            <a:off x="6779895" y="378809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97713A-DC5A-4CD2-A010-8DB73BFFFA19}"/>
              </a:ext>
            </a:extLst>
          </p:cNvPr>
          <p:cNvSpPr txBox="1"/>
          <p:nvPr/>
        </p:nvSpPr>
        <p:spPr>
          <a:xfrm>
            <a:off x="6779895" y="236968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F99F86-623D-490A-8DBB-7429C2D7DED1}"/>
              </a:ext>
            </a:extLst>
          </p:cNvPr>
          <p:cNvSpPr txBox="1"/>
          <p:nvPr/>
        </p:nvSpPr>
        <p:spPr>
          <a:xfrm>
            <a:off x="6779895" y="5229348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719304-53F1-4622-B460-8C624DF6621B}"/>
              </a:ext>
            </a:extLst>
          </p:cNvPr>
          <p:cNvCxnSpPr>
            <a:cxnSpLocks/>
            <a:stCxn id="43" idx="3"/>
            <a:endCxn id="51" idx="1"/>
          </p:cNvCxnSpPr>
          <p:nvPr/>
        </p:nvCxnSpPr>
        <p:spPr>
          <a:xfrm flipV="1">
            <a:off x="2635519" y="2397879"/>
            <a:ext cx="2608674" cy="3830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323A42-54CD-4F82-9E0E-0F5C29B59E97}"/>
              </a:ext>
            </a:extLst>
          </p:cNvPr>
          <p:cNvSpPr txBox="1"/>
          <p:nvPr/>
        </p:nvSpPr>
        <p:spPr>
          <a:xfrm>
            <a:off x="5306877" y="2850300"/>
            <a:ext cx="3027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UMD likes its match but REALLY prefers its students to go to WVU than PSU.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C92EA4-25A1-4E20-AFAE-7E568B571CA4}"/>
              </a:ext>
            </a:extLst>
          </p:cNvPr>
          <p:cNvSpPr txBox="1"/>
          <p:nvPr/>
        </p:nvSpPr>
        <p:spPr>
          <a:xfrm>
            <a:off x="237513" y="1799981"/>
            <a:ext cx="165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Student would rather match to WVU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ED3A47-2CC4-4A72-B60A-EC429B113CD9}"/>
              </a:ext>
            </a:extLst>
          </p:cNvPr>
          <p:cNvSpPr txBox="1"/>
          <p:nvPr/>
        </p:nvSpPr>
        <p:spPr>
          <a:xfrm>
            <a:off x="167637" y="5954857"/>
            <a:ext cx="1651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Student would rather match to UMD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3C6A90-EB5C-4F7C-990E-E8A411EE67A8}"/>
              </a:ext>
            </a:extLst>
          </p:cNvPr>
          <p:cNvCxnSpPr>
            <a:cxnSpLocks/>
            <a:stCxn id="26" idx="3"/>
            <a:endCxn id="52" idx="1"/>
          </p:cNvCxnSpPr>
          <p:nvPr/>
        </p:nvCxnSpPr>
        <p:spPr>
          <a:xfrm>
            <a:off x="2625588" y="2097176"/>
            <a:ext cx="2655072" cy="35015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462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Affiliations: A Mathematical Formulation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8E4EB5-7434-4CE2-9C6D-B6EC2729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4114800" cy="4373563"/>
          </a:xfrm>
        </p:spPr>
        <p:txBody>
          <a:bodyPr>
            <a:normAutofit fontScale="85000" lnSpcReduction="20000"/>
          </a:bodyPr>
          <a:lstStyle/>
          <a:p>
            <a:r>
              <a:rPr lang="en-US" b="0" dirty="0"/>
              <a:t>Let </a:t>
            </a:r>
            <a:r>
              <a:rPr lang="en-US" b="0" i="1" dirty="0"/>
              <a:t>U</a:t>
            </a:r>
            <a:r>
              <a:rPr lang="en-US" b="0" dirty="0"/>
              <a:t> be the universities and </a:t>
            </a:r>
            <a:r>
              <a:rPr lang="en-US" b="0" i="1" dirty="0"/>
              <a:t>S</a:t>
            </a:r>
            <a:r>
              <a:rPr lang="en-US" b="0" dirty="0"/>
              <a:t> be the students.</a:t>
            </a:r>
          </a:p>
          <a:p>
            <a:r>
              <a:rPr lang="en-US" b="0" dirty="0"/>
              <a:t>Student preferences are just a ranked list over universities.</a:t>
            </a:r>
          </a:p>
          <a:p>
            <a:endParaRPr lang="en-US" b="0" dirty="0"/>
          </a:p>
          <a:p>
            <a:r>
              <a:rPr lang="en-US" dirty="0"/>
              <a:t>What about university preferences?</a:t>
            </a:r>
            <a:endParaRPr lang="en-US" b="0" dirty="0"/>
          </a:p>
          <a:p>
            <a:r>
              <a:rPr lang="en-US" b="0" dirty="0"/>
              <a:t>Let the capacity of a university be </a:t>
            </a:r>
            <a:r>
              <a:rPr lang="en-US" b="0" i="1" dirty="0"/>
              <a:t>c(u)</a:t>
            </a:r>
            <a:endParaRPr lang="en-US" baseline="-25000" dirty="0"/>
          </a:p>
          <a:p>
            <a:r>
              <a:rPr lang="en-US" b="0" dirty="0"/>
              <a:t>For a university </a:t>
            </a:r>
            <a:r>
              <a:rPr lang="en-US" b="0" i="1" dirty="0"/>
              <a:t>u</a:t>
            </a:r>
            <a:r>
              <a:rPr lang="en-US" b="0" dirty="0"/>
              <a:t>, let its affiliates be </a:t>
            </a:r>
            <a:r>
              <a:rPr lang="en-US" b="0" i="1" dirty="0" err="1"/>
              <a:t>aff</a:t>
            </a:r>
            <a:r>
              <a:rPr lang="en-US" b="0" i="1" dirty="0"/>
              <a:t>(u)</a:t>
            </a:r>
            <a:r>
              <a:rPr lang="en-US" b="0" dirty="0"/>
              <a:t> where </a:t>
            </a:r>
            <a:r>
              <a:rPr lang="en-US" b="0" i="1" dirty="0"/>
              <a:t>n(u)=|</a:t>
            </a:r>
            <a:r>
              <a:rPr lang="en-US" b="0" i="1" dirty="0" err="1"/>
              <a:t>aff</a:t>
            </a:r>
            <a:r>
              <a:rPr lang="en-US" b="0" i="1" dirty="0"/>
              <a:t>(u)|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 dirty="0"/>
              <a:t>n(u)</a:t>
            </a:r>
            <a:r>
              <a:rPr lang="en-US" b="0" i="1" baseline="-25000" dirty="0"/>
              <a:t>  </a:t>
            </a:r>
            <a:r>
              <a:rPr lang="en-US" b="0" dirty="0"/>
              <a:t>is the number of affiliates</a:t>
            </a:r>
          </a:p>
          <a:p>
            <a:r>
              <a:rPr lang="en-US" b="0" i="1" dirty="0"/>
              <a:t>u </a:t>
            </a:r>
            <a:r>
              <a:rPr lang="en-US" b="0" dirty="0"/>
              <a:t>has a ranked list over </a:t>
            </a:r>
            <a:r>
              <a:rPr lang="en-US" b="0" i="1" dirty="0"/>
              <a:t>S</a:t>
            </a:r>
            <a:r>
              <a:rPr lang="en-US" b="0" i="1" baseline="30000" dirty="0"/>
              <a:t>c(u)</a:t>
            </a:r>
            <a:r>
              <a:rPr lang="en-US" b="0" i="1" dirty="0"/>
              <a:t>×U</a:t>
            </a:r>
            <a:r>
              <a:rPr lang="en-US" b="0" i="1" baseline="30000" dirty="0"/>
              <a:t>n(u)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Its and its affiliates matchings</a:t>
            </a:r>
          </a:p>
          <a:p>
            <a:endParaRPr lang="en-US" b="0" i="1" dirty="0"/>
          </a:p>
          <a:p>
            <a:r>
              <a:rPr lang="en-US" sz="1000" b="0" i="1" dirty="0"/>
              <a:t>Note: this notation </a:t>
            </a:r>
            <a:r>
              <a:rPr lang="en-US" sz="1000" i="1" dirty="0"/>
              <a:t>differs</a:t>
            </a:r>
            <a:r>
              <a:rPr lang="en-US" sz="1000" b="0" i="1" dirty="0"/>
              <a:t> from the associated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EC9CE583-5E94-4744-AC48-4235FFDE1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00583"/>
            <a:ext cx="1106993" cy="97068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37B46F43-DFD6-4AC1-A4F5-40717F9C5413}"/>
              </a:ext>
            </a:extLst>
          </p:cNvPr>
          <p:cNvGrpSpPr/>
          <p:nvPr/>
        </p:nvGrpSpPr>
        <p:grpSpPr>
          <a:xfrm>
            <a:off x="5789935" y="1348886"/>
            <a:ext cx="1124448" cy="674077"/>
            <a:chOff x="1501140" y="2594807"/>
            <a:chExt cx="1124448" cy="674077"/>
          </a:xfrm>
        </p:grpSpPr>
        <p:pic>
          <p:nvPicPr>
            <p:cNvPr id="36" name="Picture 35" descr="Icon&#10;&#10;Description automatically generated">
              <a:extLst>
                <a:ext uri="{FF2B5EF4-FFF2-40B4-BE49-F238E27FC236}">
                  <a16:creationId xmlns:a16="http://schemas.microsoft.com/office/drawing/2014/main" id="{2F451EA8-8527-48FF-83BF-6F2BA81F3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2082" y="2594807"/>
              <a:ext cx="1013506" cy="674077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AB8E37-68A6-40AD-B73D-2EF34A61AF29}"/>
                </a:ext>
              </a:extLst>
            </p:cNvPr>
            <p:cNvSpPr txBox="1"/>
            <p:nvPr/>
          </p:nvSpPr>
          <p:spPr>
            <a:xfrm>
              <a:off x="1501140" y="2769763"/>
              <a:ext cx="5108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MD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3BD395-3F38-42FE-A665-698A7B71A74A}"/>
              </a:ext>
            </a:extLst>
          </p:cNvPr>
          <p:cNvGrpSpPr/>
          <p:nvPr/>
        </p:nvGrpSpPr>
        <p:grpSpPr>
          <a:xfrm>
            <a:off x="7005929" y="1339361"/>
            <a:ext cx="1124448" cy="674077"/>
            <a:chOff x="1501140" y="2594807"/>
            <a:chExt cx="1124448" cy="674077"/>
          </a:xfrm>
        </p:grpSpPr>
        <p:pic>
          <p:nvPicPr>
            <p:cNvPr id="57" name="Picture 56" descr="Icon&#10;&#10;Description automatically generated">
              <a:extLst>
                <a:ext uri="{FF2B5EF4-FFF2-40B4-BE49-F238E27FC236}">
                  <a16:creationId xmlns:a16="http://schemas.microsoft.com/office/drawing/2014/main" id="{B1D28534-C9DC-42EA-B569-1A81EC46C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2082" y="2594807"/>
              <a:ext cx="1013506" cy="674077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90EE50B-9AA3-49B5-8E13-7090A72F97D1}"/>
                </a:ext>
              </a:extLst>
            </p:cNvPr>
            <p:cNvSpPr txBox="1"/>
            <p:nvPr/>
          </p:nvSpPr>
          <p:spPr>
            <a:xfrm>
              <a:off x="1501140" y="2769763"/>
              <a:ext cx="5108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MD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5E2FF71-0793-4AA4-AAD5-AEDA428E004F}"/>
              </a:ext>
            </a:extLst>
          </p:cNvPr>
          <p:cNvSpPr/>
          <p:nvPr/>
        </p:nvSpPr>
        <p:spPr>
          <a:xfrm>
            <a:off x="4849271" y="2524125"/>
            <a:ext cx="5715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0F2B14D-307B-4EB1-9D9B-15F4DA494626}"/>
              </a:ext>
            </a:extLst>
          </p:cNvPr>
          <p:cNvSpPr/>
          <p:nvPr/>
        </p:nvSpPr>
        <p:spPr>
          <a:xfrm>
            <a:off x="6065837" y="2524125"/>
            <a:ext cx="5715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EF3353D-4827-40A9-AB31-6C348DC2B167}"/>
              </a:ext>
            </a:extLst>
          </p:cNvPr>
          <p:cNvSpPr/>
          <p:nvPr/>
        </p:nvSpPr>
        <p:spPr>
          <a:xfrm>
            <a:off x="4849271" y="4489739"/>
            <a:ext cx="5715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C24FA9E-8406-42E0-B650-42F1096432B3}"/>
              </a:ext>
            </a:extLst>
          </p:cNvPr>
          <p:cNvSpPr/>
          <p:nvPr/>
        </p:nvSpPr>
        <p:spPr>
          <a:xfrm>
            <a:off x="4859842" y="5472546"/>
            <a:ext cx="5715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EB4B3C8-87BF-4FF0-9EB2-BB9A423EF017}"/>
              </a:ext>
            </a:extLst>
          </p:cNvPr>
          <p:cNvSpPr/>
          <p:nvPr/>
        </p:nvSpPr>
        <p:spPr>
          <a:xfrm>
            <a:off x="7282403" y="2524125"/>
            <a:ext cx="5715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7C501F-61F3-43C5-A740-915F5E63DCE9}"/>
              </a:ext>
            </a:extLst>
          </p:cNvPr>
          <p:cNvSpPr/>
          <p:nvPr/>
        </p:nvSpPr>
        <p:spPr>
          <a:xfrm>
            <a:off x="4859842" y="3506932"/>
            <a:ext cx="5715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AF23919-FA53-4396-82A5-1672CE6272D3}"/>
              </a:ext>
            </a:extLst>
          </p:cNvPr>
          <p:cNvSpPr txBox="1"/>
          <p:nvPr/>
        </p:nvSpPr>
        <p:spPr>
          <a:xfrm>
            <a:off x="4630556" y="2112385"/>
            <a:ext cx="1270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/>
              <a:t>c(u) = 4</a:t>
            </a:r>
            <a:endParaRPr lang="en-US" baseline="-25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5A60F8-5282-421A-9094-AEC412C05EAB}"/>
              </a:ext>
            </a:extLst>
          </p:cNvPr>
          <p:cNvSpPr txBox="1"/>
          <p:nvPr/>
        </p:nvSpPr>
        <p:spPr>
          <a:xfrm>
            <a:off x="6052452" y="3333711"/>
            <a:ext cx="21288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UMD cares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Its </a:t>
            </a:r>
            <a:r>
              <a:rPr lang="en-US" dirty="0"/>
              <a:t>4 matches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/>
              <a:t>Affiliate 1 match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Affiliate 2 match</a:t>
            </a:r>
          </a:p>
          <a:p>
            <a:endParaRPr lang="en-US" b="0" dirty="0"/>
          </a:p>
          <a:p>
            <a:r>
              <a:rPr lang="en-US" dirty="0"/>
              <a:t>This is a 6-tuple:</a:t>
            </a:r>
          </a:p>
          <a:p>
            <a:r>
              <a:rPr lang="en-US" dirty="0"/>
              <a:t>(</a:t>
            </a:r>
            <a:r>
              <a:rPr lang="en-US" i="1" dirty="0"/>
              <a:t>s, s’, s’’, s’’’, u’, u’’)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Underlying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475CF-A437-471E-B870-15A6CB4E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3 schools: UMD, PSU, WVU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3 students: Alex, Ryan, Taylor</a:t>
            </a:r>
          </a:p>
          <a:p>
            <a:r>
              <a:rPr lang="en-US" dirty="0"/>
              <a:t>Say UMD has a general preference over applicants it wants and schools it likes for Alex.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 dirty="0"/>
              <a:t>Alex &gt;</a:t>
            </a:r>
            <a:r>
              <a:rPr lang="en-US" b="0" i="1" baseline="-25000" dirty="0"/>
              <a:t>UMD</a:t>
            </a:r>
            <a:r>
              <a:rPr lang="en-US" b="0" i="1" dirty="0"/>
              <a:t> Ryan &gt;</a:t>
            </a:r>
            <a:r>
              <a:rPr lang="en-US" b="0" i="1" baseline="-25000" dirty="0"/>
              <a:t> UMD</a:t>
            </a:r>
            <a:r>
              <a:rPr lang="en-US" b="0" i="1" dirty="0"/>
              <a:t> Taylor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1" dirty="0"/>
              <a:t>Penn State &gt;</a:t>
            </a:r>
            <a:r>
              <a:rPr lang="en-US" b="0" i="1" baseline="-25000" dirty="0"/>
              <a:t>UMD</a:t>
            </a:r>
            <a:r>
              <a:rPr lang="en-US" b="0" i="1" dirty="0"/>
              <a:t> Maryland &gt;</a:t>
            </a:r>
            <a:r>
              <a:rPr lang="en-US" b="0" i="1" baseline="-25000" dirty="0"/>
              <a:t> UMD</a:t>
            </a:r>
            <a:r>
              <a:rPr lang="en-US" b="0" i="1" dirty="0"/>
              <a:t> West Virginia</a:t>
            </a:r>
          </a:p>
          <a:p>
            <a:r>
              <a:rPr lang="en-US" dirty="0"/>
              <a:t>How will UMD rank overall matchings? </a:t>
            </a:r>
            <a:r>
              <a:rPr lang="en-US" b="0" dirty="0"/>
              <a:t>It only cares about it’s and Alex’s match.</a:t>
            </a:r>
          </a:p>
          <a:p>
            <a:r>
              <a:rPr lang="en-US" b="0" dirty="0"/>
              <a:t>Represent a matching as: </a:t>
            </a:r>
            <a:r>
              <a:rPr lang="en-US" b="0" i="1" dirty="0"/>
              <a:t>(UMD’s match, Alex’s match)</a:t>
            </a:r>
            <a:endParaRPr lang="en-US" i="1" dirty="0"/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7C49986-9C49-4F66-960C-14AF951D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2" y="1129246"/>
            <a:ext cx="790547" cy="58965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E00CD7F7-57E0-4691-AB2F-7295D7C7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67" y="194930"/>
            <a:ext cx="672458" cy="58965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25E3DDB-A9CF-40C1-AAF8-A7CD3547E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018" y="2063562"/>
            <a:ext cx="628154" cy="64711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F0F6AA5-EEFA-465D-859D-82393CA6E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394" y="152718"/>
            <a:ext cx="1013506" cy="674077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092B7BF9-F9B3-4244-AA71-AFFC4D8EB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94" y="1087034"/>
            <a:ext cx="1013506" cy="67407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ED3ABE9-94C7-4F3B-918D-CB104592D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1394" y="2043244"/>
            <a:ext cx="1034061" cy="6877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334CE0-10F1-4C3D-A7AD-8A98DB5C320F}"/>
              </a:ext>
            </a:extLst>
          </p:cNvPr>
          <p:cNvSpPr txBox="1"/>
          <p:nvPr/>
        </p:nvSpPr>
        <p:spPr>
          <a:xfrm>
            <a:off x="5108759" y="727957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Alex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41EDA-F6B1-4C8E-B34B-51F7DC24265D}"/>
              </a:ext>
            </a:extLst>
          </p:cNvPr>
          <p:cNvSpPr txBox="1"/>
          <p:nvPr/>
        </p:nvSpPr>
        <p:spPr>
          <a:xfrm>
            <a:off x="5048761" y="1678577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Ryan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F159C7-0C13-43A3-9D12-CD9F901786AB}"/>
              </a:ext>
            </a:extLst>
          </p:cNvPr>
          <p:cNvSpPr txBox="1"/>
          <p:nvPr/>
        </p:nvSpPr>
        <p:spPr>
          <a:xfrm>
            <a:off x="4851792" y="2667020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Taylor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986AD8-2E96-4661-869D-A3E30146F20A}"/>
              </a:ext>
            </a:extLst>
          </p:cNvPr>
          <p:cNvSpPr txBox="1"/>
          <p:nvPr/>
        </p:nvSpPr>
        <p:spPr>
          <a:xfrm>
            <a:off x="7330837" y="34281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CBBA66-85B2-4E20-893F-913690EED9FE}"/>
              </a:ext>
            </a:extLst>
          </p:cNvPr>
          <p:cNvSpPr txBox="1"/>
          <p:nvPr/>
        </p:nvSpPr>
        <p:spPr>
          <a:xfrm>
            <a:off x="7330837" y="1269127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70349B-E9E0-47A7-B4BB-911A0791BEBC}"/>
              </a:ext>
            </a:extLst>
          </p:cNvPr>
          <p:cNvSpPr txBox="1"/>
          <p:nvPr/>
        </p:nvSpPr>
        <p:spPr>
          <a:xfrm>
            <a:off x="7330837" y="220245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804DC9-9E9F-4C36-A74B-6AEBB94D2F87}"/>
              </a:ext>
            </a:extLst>
          </p:cNvPr>
          <p:cNvSpPr txBox="1"/>
          <p:nvPr/>
        </p:nvSpPr>
        <p:spPr>
          <a:xfrm>
            <a:off x="4851792" y="383168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CF02144-B9AA-46E5-9942-82E78C585824}"/>
              </a:ext>
            </a:extLst>
          </p:cNvPr>
          <p:cNvSpPr txBox="1"/>
          <p:nvPr/>
        </p:nvSpPr>
        <p:spPr>
          <a:xfrm>
            <a:off x="4851792" y="12297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A1F292-4061-45DC-98FC-5AF5297CB6C6}"/>
              </a:ext>
            </a:extLst>
          </p:cNvPr>
          <p:cNvSpPr txBox="1"/>
          <p:nvPr/>
        </p:nvSpPr>
        <p:spPr>
          <a:xfrm>
            <a:off x="4851560" y="223322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</p:spTree>
    <p:extLst>
      <p:ext uri="{BB962C8B-B14F-4D97-AF65-F5344CB8AC3E}">
        <p14:creationId xmlns:p14="http://schemas.microsoft.com/office/powerpoint/2010/main" val="100300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  <p:bldP spid="35" grpId="0"/>
      <p:bldP spid="39" grpId="0"/>
      <p:bldP spid="40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Underlying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475CF-A437-471E-B870-15A6CB4E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4591562" cy="4373563"/>
          </a:xfrm>
        </p:spPr>
        <p:txBody>
          <a:bodyPr>
            <a:normAutofit/>
          </a:bodyPr>
          <a:lstStyle/>
          <a:p>
            <a:r>
              <a:rPr lang="en-US" sz="1400" b="0" i="1" dirty="0"/>
              <a:t>Alex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Ryan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Taylor</a:t>
            </a:r>
          </a:p>
          <a:p>
            <a:r>
              <a:rPr lang="en-US" sz="1400" b="0" i="1" dirty="0"/>
              <a:t>Penn State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Maryland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West Virginia</a:t>
            </a:r>
          </a:p>
          <a:p>
            <a:r>
              <a:rPr lang="en-US" sz="1400" b="0" i="1" dirty="0"/>
              <a:t>Matchings:</a:t>
            </a:r>
            <a:r>
              <a:rPr lang="en-US" sz="1400" i="1" dirty="0"/>
              <a:t> </a:t>
            </a:r>
            <a:r>
              <a:rPr lang="en-US" sz="1400" b="0" i="1" dirty="0"/>
              <a:t>(UMD’s match, Alex’s match)</a:t>
            </a:r>
          </a:p>
          <a:p>
            <a:endParaRPr lang="en-US" sz="1400" b="0" i="1" dirty="0"/>
          </a:p>
          <a:p>
            <a:r>
              <a:rPr lang="en-US" sz="1400" b="0" dirty="0"/>
              <a:t>Consider the following </a:t>
            </a:r>
            <a:r>
              <a:rPr lang="en-US" sz="1400" b="0" i="1" dirty="0"/>
              <a:t>partial</a:t>
            </a:r>
            <a:r>
              <a:rPr lang="en-US" sz="1400" b="0" dirty="0"/>
              <a:t> ranks UMD might have over matchings: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(Alex, WVU)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WVU)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(Alex,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(Taylor,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PSU)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(Taylor, PSU)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7C49986-9C49-4F66-960C-14AF951D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2" y="1129246"/>
            <a:ext cx="790547" cy="58965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E00CD7F7-57E0-4691-AB2F-7295D7C7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67" y="194930"/>
            <a:ext cx="672458" cy="58965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25E3DDB-A9CF-40C1-AAF8-A7CD3547E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018" y="2063562"/>
            <a:ext cx="628154" cy="64711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F0F6AA5-EEFA-465D-859D-82393CA6E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394" y="152718"/>
            <a:ext cx="1013506" cy="674077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092B7BF9-F9B3-4244-AA71-AFFC4D8EB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94" y="1087034"/>
            <a:ext cx="1013506" cy="67407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ED3ABE9-94C7-4F3B-918D-CB104592D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1394" y="2043244"/>
            <a:ext cx="1034061" cy="6877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334CE0-10F1-4C3D-A7AD-8A98DB5C320F}"/>
              </a:ext>
            </a:extLst>
          </p:cNvPr>
          <p:cNvSpPr txBox="1"/>
          <p:nvPr/>
        </p:nvSpPr>
        <p:spPr>
          <a:xfrm>
            <a:off x="5108759" y="727957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Alex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41EDA-F6B1-4C8E-B34B-51F7DC24265D}"/>
              </a:ext>
            </a:extLst>
          </p:cNvPr>
          <p:cNvSpPr txBox="1"/>
          <p:nvPr/>
        </p:nvSpPr>
        <p:spPr>
          <a:xfrm>
            <a:off x="5048761" y="1678577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Ryan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F159C7-0C13-43A3-9D12-CD9F901786AB}"/>
              </a:ext>
            </a:extLst>
          </p:cNvPr>
          <p:cNvSpPr txBox="1"/>
          <p:nvPr/>
        </p:nvSpPr>
        <p:spPr>
          <a:xfrm>
            <a:off x="4851792" y="2667020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Taylor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AD62A-A0C2-4565-AD3B-22A822B00BB3}"/>
              </a:ext>
            </a:extLst>
          </p:cNvPr>
          <p:cNvSpPr txBox="1"/>
          <p:nvPr/>
        </p:nvSpPr>
        <p:spPr>
          <a:xfrm>
            <a:off x="7330837" y="34281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1D90A-402A-4A35-8583-1BC0FAC20B0D}"/>
              </a:ext>
            </a:extLst>
          </p:cNvPr>
          <p:cNvSpPr txBox="1"/>
          <p:nvPr/>
        </p:nvSpPr>
        <p:spPr>
          <a:xfrm>
            <a:off x="7330837" y="1269127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77B46-62FD-4570-9653-9634DFA37ADE}"/>
              </a:ext>
            </a:extLst>
          </p:cNvPr>
          <p:cNvSpPr txBox="1"/>
          <p:nvPr/>
        </p:nvSpPr>
        <p:spPr>
          <a:xfrm>
            <a:off x="7330837" y="220245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070A7-8A24-488F-96A2-3922A377FE2B}"/>
              </a:ext>
            </a:extLst>
          </p:cNvPr>
          <p:cNvSpPr txBox="1"/>
          <p:nvPr/>
        </p:nvSpPr>
        <p:spPr>
          <a:xfrm>
            <a:off x="4851792" y="383168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F6FA3-3355-4AFA-9DB2-53E5268ED68E}"/>
              </a:ext>
            </a:extLst>
          </p:cNvPr>
          <p:cNvSpPr txBox="1"/>
          <p:nvPr/>
        </p:nvSpPr>
        <p:spPr>
          <a:xfrm>
            <a:off x="4851792" y="12297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33F26F-668D-48FB-837B-437290CEFD0E}"/>
              </a:ext>
            </a:extLst>
          </p:cNvPr>
          <p:cNvSpPr txBox="1"/>
          <p:nvPr/>
        </p:nvSpPr>
        <p:spPr>
          <a:xfrm>
            <a:off x="4851560" y="223322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816BD1-DB69-4A3A-B2A6-9A52BCB3C83E}"/>
              </a:ext>
            </a:extLst>
          </p:cNvPr>
          <p:cNvSpPr txBox="1"/>
          <p:nvPr/>
        </p:nvSpPr>
        <p:spPr>
          <a:xfrm>
            <a:off x="5108759" y="3481946"/>
            <a:ext cx="3368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Disregarding impossible matches, which of these seem “rational” given UMD’s underlying preferences?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8588A5-0F11-4A5F-AC8B-1115F1D2188E}"/>
              </a:ext>
            </a:extLst>
          </p:cNvPr>
          <p:cNvSpPr txBox="1"/>
          <p:nvPr/>
        </p:nvSpPr>
        <p:spPr>
          <a:xfrm>
            <a:off x="457200" y="5106297"/>
            <a:ext cx="4394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Which of these matches are impossible?</a:t>
            </a:r>
          </a:p>
        </p:txBody>
      </p:sp>
    </p:spTree>
    <p:extLst>
      <p:ext uri="{BB962C8B-B14F-4D97-AF65-F5344CB8AC3E}">
        <p14:creationId xmlns:p14="http://schemas.microsoft.com/office/powerpoint/2010/main" val="130917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Underlying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475CF-A437-471E-B870-15A6CB4E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4591562" cy="4373563"/>
          </a:xfrm>
        </p:spPr>
        <p:txBody>
          <a:bodyPr>
            <a:normAutofit/>
          </a:bodyPr>
          <a:lstStyle/>
          <a:p>
            <a:r>
              <a:rPr lang="en-US" sz="1400" b="0" i="1" dirty="0"/>
              <a:t>Alex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Ryan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Taylor</a:t>
            </a:r>
          </a:p>
          <a:p>
            <a:r>
              <a:rPr lang="en-US" sz="1400" b="0" i="1" dirty="0"/>
              <a:t>Penn State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Maryland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West Virginia</a:t>
            </a:r>
          </a:p>
          <a:p>
            <a:r>
              <a:rPr lang="en-US" sz="1400" b="0" i="1" dirty="0"/>
              <a:t>Matchings:</a:t>
            </a:r>
            <a:r>
              <a:rPr lang="en-US" sz="1400" i="1" dirty="0"/>
              <a:t> </a:t>
            </a:r>
            <a:r>
              <a:rPr lang="en-US" sz="1400" b="0" i="1" dirty="0"/>
              <a:t>(UMD’s match, Alex’s match)</a:t>
            </a:r>
          </a:p>
          <a:p>
            <a:endParaRPr lang="en-US" sz="1400" b="0" i="1" dirty="0"/>
          </a:p>
          <a:p>
            <a:r>
              <a:rPr lang="en-US" sz="1400" b="0" dirty="0"/>
              <a:t>Consider the following </a:t>
            </a:r>
            <a:r>
              <a:rPr lang="en-US" sz="1400" b="0" i="1" dirty="0"/>
              <a:t>partial</a:t>
            </a:r>
            <a:r>
              <a:rPr lang="en-US" sz="1400" b="0" dirty="0"/>
              <a:t> ranks UMD might have over matchings: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i="1" dirty="0"/>
              <a:t>(Alex, PSU) </a:t>
            </a:r>
            <a:r>
              <a:rPr lang="en-US" sz="1400" b="0" i="1" dirty="0"/>
              <a:t>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</a:t>
            </a:r>
            <a:r>
              <a:rPr lang="en-US" sz="1400" i="1" dirty="0"/>
              <a:t>(Alex, WVU) </a:t>
            </a:r>
            <a:r>
              <a:rPr lang="en-US" sz="1400" b="0" i="1" dirty="0"/>
              <a:t>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</a:t>
            </a:r>
            <a:r>
              <a:rPr lang="en-US" sz="1400" i="1" dirty="0"/>
              <a:t>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i="1" dirty="0"/>
              <a:t>(Alex, WVU) </a:t>
            </a:r>
            <a:r>
              <a:rPr lang="en-US" sz="1400" b="0" i="1" dirty="0"/>
              <a:t>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</a:t>
            </a:r>
            <a:r>
              <a:rPr lang="en-US" sz="1400" i="1" dirty="0"/>
              <a:t>(Alex, PSU) </a:t>
            </a:r>
            <a:r>
              <a:rPr lang="en-US" sz="1400" b="0" i="1" dirty="0"/>
              <a:t>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</a:t>
            </a:r>
            <a:r>
              <a:rPr lang="en-US" sz="1400" i="1" dirty="0"/>
              <a:t>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(Taylor,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PSU)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(Taylor, PSU)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7C49986-9C49-4F66-960C-14AF951D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2" y="1129246"/>
            <a:ext cx="790547" cy="58965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E00CD7F7-57E0-4691-AB2F-7295D7C7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67" y="194930"/>
            <a:ext cx="672458" cy="58965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25E3DDB-A9CF-40C1-AAF8-A7CD3547E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018" y="2063562"/>
            <a:ext cx="628154" cy="64711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F0F6AA5-EEFA-465D-859D-82393CA6E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394" y="152718"/>
            <a:ext cx="1013506" cy="674077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092B7BF9-F9B3-4244-AA71-AFFC4D8EB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94" y="1087034"/>
            <a:ext cx="1013506" cy="67407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ED3ABE9-94C7-4F3B-918D-CB104592D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1394" y="2043244"/>
            <a:ext cx="1034061" cy="6877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334CE0-10F1-4C3D-A7AD-8A98DB5C320F}"/>
              </a:ext>
            </a:extLst>
          </p:cNvPr>
          <p:cNvSpPr txBox="1"/>
          <p:nvPr/>
        </p:nvSpPr>
        <p:spPr>
          <a:xfrm>
            <a:off x="5108759" y="727957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Alex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41EDA-F6B1-4C8E-B34B-51F7DC24265D}"/>
              </a:ext>
            </a:extLst>
          </p:cNvPr>
          <p:cNvSpPr txBox="1"/>
          <p:nvPr/>
        </p:nvSpPr>
        <p:spPr>
          <a:xfrm>
            <a:off x="5048761" y="1678577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Ryan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F159C7-0C13-43A3-9D12-CD9F901786AB}"/>
              </a:ext>
            </a:extLst>
          </p:cNvPr>
          <p:cNvSpPr txBox="1"/>
          <p:nvPr/>
        </p:nvSpPr>
        <p:spPr>
          <a:xfrm>
            <a:off x="4851792" y="2667020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Taylor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AD62A-A0C2-4565-AD3B-22A822B00BB3}"/>
              </a:ext>
            </a:extLst>
          </p:cNvPr>
          <p:cNvSpPr txBox="1"/>
          <p:nvPr/>
        </p:nvSpPr>
        <p:spPr>
          <a:xfrm>
            <a:off x="7330837" y="34281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1D90A-402A-4A35-8583-1BC0FAC20B0D}"/>
              </a:ext>
            </a:extLst>
          </p:cNvPr>
          <p:cNvSpPr txBox="1"/>
          <p:nvPr/>
        </p:nvSpPr>
        <p:spPr>
          <a:xfrm>
            <a:off x="7330837" y="1269127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77B46-62FD-4570-9653-9634DFA37ADE}"/>
              </a:ext>
            </a:extLst>
          </p:cNvPr>
          <p:cNvSpPr txBox="1"/>
          <p:nvPr/>
        </p:nvSpPr>
        <p:spPr>
          <a:xfrm>
            <a:off x="7330837" y="220245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070A7-8A24-488F-96A2-3922A377FE2B}"/>
              </a:ext>
            </a:extLst>
          </p:cNvPr>
          <p:cNvSpPr txBox="1"/>
          <p:nvPr/>
        </p:nvSpPr>
        <p:spPr>
          <a:xfrm>
            <a:off x="4851792" y="383168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F6FA3-3355-4AFA-9DB2-53E5268ED68E}"/>
              </a:ext>
            </a:extLst>
          </p:cNvPr>
          <p:cNvSpPr txBox="1"/>
          <p:nvPr/>
        </p:nvSpPr>
        <p:spPr>
          <a:xfrm>
            <a:off x="4851792" y="12297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33F26F-668D-48FB-837B-437290CEFD0E}"/>
              </a:ext>
            </a:extLst>
          </p:cNvPr>
          <p:cNvSpPr txBox="1"/>
          <p:nvPr/>
        </p:nvSpPr>
        <p:spPr>
          <a:xfrm>
            <a:off x="4851560" y="223322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816BD1-DB69-4A3A-B2A6-9A52BCB3C83E}"/>
              </a:ext>
            </a:extLst>
          </p:cNvPr>
          <p:cNvSpPr txBox="1"/>
          <p:nvPr/>
        </p:nvSpPr>
        <p:spPr>
          <a:xfrm>
            <a:off x="5108759" y="3481946"/>
            <a:ext cx="3368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Disregarding impossible matches, which of these seem “rational” given UMD’s underlying preferences?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8588A5-0F11-4A5F-AC8B-1115F1D2188E}"/>
              </a:ext>
            </a:extLst>
          </p:cNvPr>
          <p:cNvSpPr txBox="1"/>
          <p:nvPr/>
        </p:nvSpPr>
        <p:spPr>
          <a:xfrm>
            <a:off x="457200" y="5106297"/>
            <a:ext cx="43945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Which of these matches are impossible?</a:t>
            </a:r>
          </a:p>
          <a:p>
            <a:endParaRPr lang="en-US" sz="1800" b="1" dirty="0"/>
          </a:p>
          <a:p>
            <a:r>
              <a:rPr lang="en-US" i="1" dirty="0"/>
              <a:t>(Alex, PSU)</a:t>
            </a:r>
            <a:r>
              <a:rPr lang="en-US" dirty="0"/>
              <a:t>: how can UMD be matched to Alex, but Alex is matched to PSU?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157486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Underlying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475CF-A437-471E-B870-15A6CB4E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4591562" cy="4373563"/>
          </a:xfrm>
        </p:spPr>
        <p:txBody>
          <a:bodyPr>
            <a:normAutofit/>
          </a:bodyPr>
          <a:lstStyle/>
          <a:p>
            <a:r>
              <a:rPr lang="en-US" sz="1400" b="0" i="1" dirty="0"/>
              <a:t>Alex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Ryan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Taylor</a:t>
            </a:r>
          </a:p>
          <a:p>
            <a:r>
              <a:rPr lang="en-US" sz="1400" b="0" i="1" dirty="0"/>
              <a:t>Penn State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Maryland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West Virginia</a:t>
            </a:r>
          </a:p>
          <a:p>
            <a:r>
              <a:rPr lang="en-US" sz="1400" b="0" i="1" dirty="0"/>
              <a:t>Matchings:</a:t>
            </a:r>
            <a:r>
              <a:rPr lang="en-US" sz="1400" i="1" dirty="0"/>
              <a:t> </a:t>
            </a:r>
            <a:r>
              <a:rPr lang="en-US" sz="1400" b="0" i="1" dirty="0"/>
              <a:t>(UMD’s match, Alex’s match)</a:t>
            </a:r>
          </a:p>
          <a:p>
            <a:endParaRPr lang="en-US" sz="1400" b="0" i="1" dirty="0"/>
          </a:p>
          <a:p>
            <a:r>
              <a:rPr lang="en-US" sz="1400" b="0" dirty="0"/>
              <a:t>Consider the following </a:t>
            </a:r>
            <a:r>
              <a:rPr lang="en-US" sz="1400" b="0" i="1" dirty="0"/>
              <a:t>partial</a:t>
            </a:r>
            <a:r>
              <a:rPr lang="en-US" sz="1400" b="0" dirty="0"/>
              <a:t> ranks UMD might have over matchings: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(Alex, WVU)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WVU)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(Alex,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(Taylor,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PSU)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(Taylor, PSU)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7C49986-9C49-4F66-960C-14AF951D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2" y="1129246"/>
            <a:ext cx="790547" cy="58965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E00CD7F7-57E0-4691-AB2F-7295D7C7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67" y="194930"/>
            <a:ext cx="672458" cy="58965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25E3DDB-A9CF-40C1-AAF8-A7CD3547E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018" y="2063562"/>
            <a:ext cx="628154" cy="64711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F0F6AA5-EEFA-465D-859D-82393CA6E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394" y="152718"/>
            <a:ext cx="1013506" cy="674077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092B7BF9-F9B3-4244-AA71-AFFC4D8EB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94" y="1087034"/>
            <a:ext cx="1013506" cy="67407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ED3ABE9-94C7-4F3B-918D-CB104592D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1394" y="2043244"/>
            <a:ext cx="1034061" cy="6877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334CE0-10F1-4C3D-A7AD-8A98DB5C320F}"/>
              </a:ext>
            </a:extLst>
          </p:cNvPr>
          <p:cNvSpPr txBox="1"/>
          <p:nvPr/>
        </p:nvSpPr>
        <p:spPr>
          <a:xfrm>
            <a:off x="5108759" y="727957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Alex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41EDA-F6B1-4C8E-B34B-51F7DC24265D}"/>
              </a:ext>
            </a:extLst>
          </p:cNvPr>
          <p:cNvSpPr txBox="1"/>
          <p:nvPr/>
        </p:nvSpPr>
        <p:spPr>
          <a:xfrm>
            <a:off x="5048761" y="1678577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Ryan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F159C7-0C13-43A3-9D12-CD9F901786AB}"/>
              </a:ext>
            </a:extLst>
          </p:cNvPr>
          <p:cNvSpPr txBox="1"/>
          <p:nvPr/>
        </p:nvSpPr>
        <p:spPr>
          <a:xfrm>
            <a:off x="4851792" y="2667020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Taylor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AD62A-A0C2-4565-AD3B-22A822B00BB3}"/>
              </a:ext>
            </a:extLst>
          </p:cNvPr>
          <p:cNvSpPr txBox="1"/>
          <p:nvPr/>
        </p:nvSpPr>
        <p:spPr>
          <a:xfrm>
            <a:off x="7330837" y="34281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1D90A-402A-4A35-8583-1BC0FAC20B0D}"/>
              </a:ext>
            </a:extLst>
          </p:cNvPr>
          <p:cNvSpPr txBox="1"/>
          <p:nvPr/>
        </p:nvSpPr>
        <p:spPr>
          <a:xfrm>
            <a:off x="7330837" y="1269127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77B46-62FD-4570-9653-9634DFA37ADE}"/>
              </a:ext>
            </a:extLst>
          </p:cNvPr>
          <p:cNvSpPr txBox="1"/>
          <p:nvPr/>
        </p:nvSpPr>
        <p:spPr>
          <a:xfrm>
            <a:off x="7330837" y="220245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070A7-8A24-488F-96A2-3922A377FE2B}"/>
              </a:ext>
            </a:extLst>
          </p:cNvPr>
          <p:cNvSpPr txBox="1"/>
          <p:nvPr/>
        </p:nvSpPr>
        <p:spPr>
          <a:xfrm>
            <a:off x="4851792" y="383168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F6FA3-3355-4AFA-9DB2-53E5268ED68E}"/>
              </a:ext>
            </a:extLst>
          </p:cNvPr>
          <p:cNvSpPr txBox="1"/>
          <p:nvPr/>
        </p:nvSpPr>
        <p:spPr>
          <a:xfrm>
            <a:off x="4851792" y="12297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33F26F-668D-48FB-837B-437290CEFD0E}"/>
              </a:ext>
            </a:extLst>
          </p:cNvPr>
          <p:cNvSpPr txBox="1"/>
          <p:nvPr/>
        </p:nvSpPr>
        <p:spPr>
          <a:xfrm>
            <a:off x="4851560" y="223322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816BD1-DB69-4A3A-B2A6-9A52BCB3C83E}"/>
              </a:ext>
            </a:extLst>
          </p:cNvPr>
          <p:cNvSpPr txBox="1"/>
          <p:nvPr/>
        </p:nvSpPr>
        <p:spPr>
          <a:xfrm>
            <a:off x="5108759" y="3481946"/>
            <a:ext cx="3368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Disregarding impossible matches, which of these seem “rational” given UMD’s underlying preferences?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8588A5-0F11-4A5F-AC8B-1115F1D2188E}"/>
              </a:ext>
            </a:extLst>
          </p:cNvPr>
          <p:cNvSpPr txBox="1"/>
          <p:nvPr/>
        </p:nvSpPr>
        <p:spPr>
          <a:xfrm>
            <a:off x="457200" y="5106297"/>
            <a:ext cx="43945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Which of these matches are impossible?</a:t>
            </a:r>
          </a:p>
          <a:p>
            <a:endParaRPr lang="en-US" sz="1800" b="1" dirty="0"/>
          </a:p>
          <a:p>
            <a:r>
              <a:rPr lang="en-US" i="1" dirty="0"/>
              <a:t>(Alex, PSU)</a:t>
            </a:r>
            <a:r>
              <a:rPr lang="en-US" dirty="0"/>
              <a:t>: how can UMD be matched to Alex, but Alex is matched to PSU?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055023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Underlying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475CF-A437-471E-B870-15A6CB4E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4591562" cy="4373563"/>
          </a:xfrm>
        </p:spPr>
        <p:txBody>
          <a:bodyPr>
            <a:normAutofit/>
          </a:bodyPr>
          <a:lstStyle/>
          <a:p>
            <a:r>
              <a:rPr lang="en-US" sz="1400" b="0" i="1" dirty="0"/>
              <a:t>Alex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Ryan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Taylor</a:t>
            </a:r>
          </a:p>
          <a:p>
            <a:r>
              <a:rPr lang="en-US" sz="1400" b="0" i="1" dirty="0"/>
              <a:t>Penn State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Maryland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West Virginia</a:t>
            </a:r>
          </a:p>
          <a:p>
            <a:r>
              <a:rPr lang="en-US" sz="1400" b="0" i="1" dirty="0"/>
              <a:t>Matchings:</a:t>
            </a:r>
            <a:r>
              <a:rPr lang="en-US" sz="1400" i="1" dirty="0"/>
              <a:t> </a:t>
            </a:r>
            <a:r>
              <a:rPr lang="en-US" sz="1400" b="0" i="1" dirty="0"/>
              <a:t>(UMD’s match, Alex’s match)</a:t>
            </a:r>
          </a:p>
          <a:p>
            <a:endParaRPr lang="en-US" sz="1400" b="0" i="1" dirty="0"/>
          </a:p>
          <a:p>
            <a:r>
              <a:rPr lang="en-US" sz="1400" b="0" dirty="0"/>
              <a:t>Consider the following </a:t>
            </a:r>
            <a:r>
              <a:rPr lang="en-US" sz="1400" b="0" i="1" dirty="0"/>
              <a:t>partial</a:t>
            </a:r>
            <a:r>
              <a:rPr lang="en-US" sz="1400" b="0" dirty="0"/>
              <a:t> ranks UMD might have over matchings: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</a:t>
            </a:r>
            <a:r>
              <a:rPr lang="en-US" sz="1400" i="1" dirty="0"/>
              <a:t>PSU</a:t>
            </a:r>
            <a:r>
              <a:rPr lang="en-US" sz="1400" b="0" i="1" dirty="0"/>
              <a:t>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(Alex, </a:t>
            </a:r>
            <a:r>
              <a:rPr lang="en-US" sz="1400" i="1" dirty="0"/>
              <a:t>WVU</a:t>
            </a:r>
            <a:r>
              <a:rPr lang="en-US" sz="1400" b="0" i="1" dirty="0"/>
              <a:t>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</a:t>
            </a:r>
            <a:r>
              <a:rPr lang="en-US" sz="1400" i="1" dirty="0"/>
              <a:t>WVU</a:t>
            </a:r>
            <a:r>
              <a:rPr lang="en-US" sz="1400" b="0" i="1" dirty="0"/>
              <a:t>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(Alex, </a:t>
            </a:r>
            <a:r>
              <a:rPr lang="en-US" sz="1400" i="1" dirty="0"/>
              <a:t>PSU</a:t>
            </a:r>
            <a:r>
              <a:rPr lang="en-US" sz="1400" b="0" i="1" dirty="0"/>
              <a:t>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(Taylor,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PSU)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(Taylor, PSU)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7C49986-9C49-4F66-960C-14AF951D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2" y="1129246"/>
            <a:ext cx="790547" cy="58965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E00CD7F7-57E0-4691-AB2F-7295D7C7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67" y="194930"/>
            <a:ext cx="672458" cy="58965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25E3DDB-A9CF-40C1-AAF8-A7CD3547E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018" y="2063562"/>
            <a:ext cx="628154" cy="64711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F0F6AA5-EEFA-465D-859D-82393CA6E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394" y="152718"/>
            <a:ext cx="1013506" cy="674077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092B7BF9-F9B3-4244-AA71-AFFC4D8EB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94" y="1087034"/>
            <a:ext cx="1013506" cy="67407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ED3ABE9-94C7-4F3B-918D-CB104592D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1394" y="2043244"/>
            <a:ext cx="1034061" cy="6877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334CE0-10F1-4C3D-A7AD-8A98DB5C320F}"/>
              </a:ext>
            </a:extLst>
          </p:cNvPr>
          <p:cNvSpPr txBox="1"/>
          <p:nvPr/>
        </p:nvSpPr>
        <p:spPr>
          <a:xfrm>
            <a:off x="5108759" y="727957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Alex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41EDA-F6B1-4C8E-B34B-51F7DC24265D}"/>
              </a:ext>
            </a:extLst>
          </p:cNvPr>
          <p:cNvSpPr txBox="1"/>
          <p:nvPr/>
        </p:nvSpPr>
        <p:spPr>
          <a:xfrm>
            <a:off x="5048761" y="1678577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Ryan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F159C7-0C13-43A3-9D12-CD9F901786AB}"/>
              </a:ext>
            </a:extLst>
          </p:cNvPr>
          <p:cNvSpPr txBox="1"/>
          <p:nvPr/>
        </p:nvSpPr>
        <p:spPr>
          <a:xfrm>
            <a:off x="4851792" y="2667020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Taylor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AD62A-A0C2-4565-AD3B-22A822B00BB3}"/>
              </a:ext>
            </a:extLst>
          </p:cNvPr>
          <p:cNvSpPr txBox="1"/>
          <p:nvPr/>
        </p:nvSpPr>
        <p:spPr>
          <a:xfrm>
            <a:off x="7330837" y="34281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1D90A-402A-4A35-8583-1BC0FAC20B0D}"/>
              </a:ext>
            </a:extLst>
          </p:cNvPr>
          <p:cNvSpPr txBox="1"/>
          <p:nvPr/>
        </p:nvSpPr>
        <p:spPr>
          <a:xfrm>
            <a:off x="7330837" y="1269127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77B46-62FD-4570-9653-9634DFA37ADE}"/>
              </a:ext>
            </a:extLst>
          </p:cNvPr>
          <p:cNvSpPr txBox="1"/>
          <p:nvPr/>
        </p:nvSpPr>
        <p:spPr>
          <a:xfrm>
            <a:off x="7330837" y="220245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070A7-8A24-488F-96A2-3922A377FE2B}"/>
              </a:ext>
            </a:extLst>
          </p:cNvPr>
          <p:cNvSpPr txBox="1"/>
          <p:nvPr/>
        </p:nvSpPr>
        <p:spPr>
          <a:xfrm>
            <a:off x="4851792" y="383168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F6FA3-3355-4AFA-9DB2-53E5268ED68E}"/>
              </a:ext>
            </a:extLst>
          </p:cNvPr>
          <p:cNvSpPr txBox="1"/>
          <p:nvPr/>
        </p:nvSpPr>
        <p:spPr>
          <a:xfrm>
            <a:off x="4851792" y="12297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33F26F-668D-48FB-837B-437290CEFD0E}"/>
              </a:ext>
            </a:extLst>
          </p:cNvPr>
          <p:cNvSpPr txBox="1"/>
          <p:nvPr/>
        </p:nvSpPr>
        <p:spPr>
          <a:xfrm>
            <a:off x="4851560" y="223322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816BD1-DB69-4A3A-B2A6-9A52BCB3C83E}"/>
              </a:ext>
            </a:extLst>
          </p:cNvPr>
          <p:cNvSpPr txBox="1"/>
          <p:nvPr/>
        </p:nvSpPr>
        <p:spPr>
          <a:xfrm>
            <a:off x="5108759" y="3481946"/>
            <a:ext cx="33684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Disregarding impossible matches, which of these seem “rational” given UMD’s underlying preferences?</a:t>
            </a:r>
          </a:p>
          <a:p>
            <a:endParaRPr lang="en-US" b="1" dirty="0"/>
          </a:p>
          <a:p>
            <a:r>
              <a:rPr lang="en-US" dirty="0"/>
              <a:t>1 seems rational, 2 does not.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8588A5-0F11-4A5F-AC8B-1115F1D2188E}"/>
              </a:ext>
            </a:extLst>
          </p:cNvPr>
          <p:cNvSpPr txBox="1"/>
          <p:nvPr/>
        </p:nvSpPr>
        <p:spPr>
          <a:xfrm>
            <a:off x="457200" y="5106297"/>
            <a:ext cx="43945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Which of these matches are impossible?</a:t>
            </a:r>
          </a:p>
          <a:p>
            <a:endParaRPr lang="en-US" sz="1800" b="1" dirty="0"/>
          </a:p>
          <a:p>
            <a:r>
              <a:rPr lang="en-US" i="1" dirty="0"/>
              <a:t>(Alex, PSU)</a:t>
            </a:r>
            <a:r>
              <a:rPr lang="en-US" dirty="0"/>
              <a:t>: how can UMD be matched to Alex, but Alex is matched to PSU?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06343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Underlying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0475CF-A437-471E-B870-15A6CB4E8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4591562" cy="4373563"/>
          </a:xfrm>
        </p:spPr>
        <p:txBody>
          <a:bodyPr>
            <a:normAutofit/>
          </a:bodyPr>
          <a:lstStyle/>
          <a:p>
            <a:r>
              <a:rPr lang="en-US" sz="1400" b="0" i="1" dirty="0"/>
              <a:t>Alex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Ryan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Taylor</a:t>
            </a:r>
          </a:p>
          <a:p>
            <a:r>
              <a:rPr lang="en-US" sz="1400" b="0" i="1" dirty="0"/>
              <a:t>Penn State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Maryland &gt;</a:t>
            </a:r>
            <a:r>
              <a:rPr lang="en-US" sz="1400" b="0" i="1" baseline="-25000" dirty="0"/>
              <a:t> UMD</a:t>
            </a:r>
            <a:r>
              <a:rPr lang="en-US" sz="1400" b="0" i="1" dirty="0"/>
              <a:t> West Virginia</a:t>
            </a:r>
          </a:p>
          <a:p>
            <a:r>
              <a:rPr lang="en-US" sz="1400" b="0" i="1" dirty="0"/>
              <a:t>Matchings:</a:t>
            </a:r>
            <a:r>
              <a:rPr lang="en-US" sz="1400" i="1" dirty="0"/>
              <a:t> </a:t>
            </a:r>
            <a:r>
              <a:rPr lang="en-US" sz="1400" b="0" i="1" dirty="0"/>
              <a:t>(UMD’s match, Alex’s match)</a:t>
            </a:r>
          </a:p>
          <a:p>
            <a:endParaRPr lang="en-US" sz="1400" b="0" i="1" dirty="0"/>
          </a:p>
          <a:p>
            <a:r>
              <a:rPr lang="en-US" sz="1400" b="0" dirty="0"/>
              <a:t>Consider the following </a:t>
            </a:r>
            <a:r>
              <a:rPr lang="en-US" sz="1400" b="0" i="1" dirty="0"/>
              <a:t>partial</a:t>
            </a:r>
            <a:r>
              <a:rPr lang="en-US" sz="1400" b="0" dirty="0"/>
              <a:t> ranks UMD might have over matchings: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(Alex, WVU)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WVU)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(Alex,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(Ryan, UMD)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</a:t>
            </a:r>
            <a:r>
              <a:rPr lang="en-US" sz="1400" i="1" dirty="0"/>
              <a:t>Taylor</a:t>
            </a:r>
            <a:r>
              <a:rPr lang="en-US" sz="1400" b="0" i="1" dirty="0"/>
              <a:t>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</a:t>
            </a:r>
            <a:r>
              <a:rPr lang="en-US" sz="1400" i="1" dirty="0"/>
              <a:t>Ryan</a:t>
            </a:r>
            <a:r>
              <a:rPr lang="en-US" sz="1400" b="0" i="1" dirty="0"/>
              <a:t>, PSU)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0" i="1" dirty="0"/>
              <a:t>(Alex, UMD)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</a:t>
            </a:r>
            <a:r>
              <a:rPr lang="en-US" sz="1400" i="1" dirty="0"/>
              <a:t>Ryan</a:t>
            </a:r>
            <a:r>
              <a:rPr lang="en-US" sz="1400" b="0" i="1" dirty="0"/>
              <a:t>, PSU) &gt;</a:t>
            </a:r>
            <a:r>
              <a:rPr lang="en-US" sz="1400" b="0" i="1" baseline="-25000" dirty="0"/>
              <a:t>UMD</a:t>
            </a:r>
            <a:r>
              <a:rPr lang="en-US" sz="1400" b="0" i="1" dirty="0"/>
              <a:t> (</a:t>
            </a:r>
            <a:r>
              <a:rPr lang="en-US" sz="1400" i="1" dirty="0"/>
              <a:t>Taylor</a:t>
            </a:r>
            <a:r>
              <a:rPr lang="en-US" sz="1400" b="0" i="1" dirty="0"/>
              <a:t>, PSU)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67C49986-9C49-4F66-960C-14AF951DE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822" y="1129246"/>
            <a:ext cx="790547" cy="589655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E00CD7F7-57E0-4691-AB2F-7295D7C7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867" y="194930"/>
            <a:ext cx="672458" cy="589655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D25E3DDB-A9CF-40C1-AAF8-A7CD3547E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018" y="2063562"/>
            <a:ext cx="628154" cy="647112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F0F6AA5-EEFA-465D-859D-82393CA6E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1394" y="152718"/>
            <a:ext cx="1013506" cy="674077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092B7BF9-F9B3-4244-AA71-AFFC4D8EB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1394" y="1087034"/>
            <a:ext cx="1013506" cy="674077"/>
          </a:xfrm>
          <a:prstGeom prst="rect">
            <a:avLst/>
          </a:prstGeom>
        </p:spPr>
      </p:pic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6ED3ABE9-94C7-4F3B-918D-CB104592D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1394" y="2043244"/>
            <a:ext cx="1034061" cy="6877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F334CE0-10F1-4C3D-A7AD-8A98DB5C320F}"/>
              </a:ext>
            </a:extLst>
          </p:cNvPr>
          <p:cNvSpPr txBox="1"/>
          <p:nvPr/>
        </p:nvSpPr>
        <p:spPr>
          <a:xfrm>
            <a:off x="5108759" y="727957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Alex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D941EDA-F6B1-4C8E-B34B-51F7DC24265D}"/>
              </a:ext>
            </a:extLst>
          </p:cNvPr>
          <p:cNvSpPr txBox="1"/>
          <p:nvPr/>
        </p:nvSpPr>
        <p:spPr>
          <a:xfrm>
            <a:off x="5048761" y="1678577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Ryan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F159C7-0C13-43A3-9D12-CD9F901786AB}"/>
              </a:ext>
            </a:extLst>
          </p:cNvPr>
          <p:cNvSpPr txBox="1"/>
          <p:nvPr/>
        </p:nvSpPr>
        <p:spPr>
          <a:xfrm>
            <a:off x="4851792" y="2667020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Taylor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BAD62A-A0C2-4565-AD3B-22A822B00BB3}"/>
              </a:ext>
            </a:extLst>
          </p:cNvPr>
          <p:cNvSpPr txBox="1"/>
          <p:nvPr/>
        </p:nvSpPr>
        <p:spPr>
          <a:xfrm>
            <a:off x="7330837" y="34281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1D90A-402A-4A35-8583-1BC0FAC20B0D}"/>
              </a:ext>
            </a:extLst>
          </p:cNvPr>
          <p:cNvSpPr txBox="1"/>
          <p:nvPr/>
        </p:nvSpPr>
        <p:spPr>
          <a:xfrm>
            <a:off x="7330837" y="1269127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77B46-62FD-4570-9653-9634DFA37ADE}"/>
              </a:ext>
            </a:extLst>
          </p:cNvPr>
          <p:cNvSpPr txBox="1"/>
          <p:nvPr/>
        </p:nvSpPr>
        <p:spPr>
          <a:xfrm>
            <a:off x="7330837" y="220245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070A7-8A24-488F-96A2-3922A377FE2B}"/>
              </a:ext>
            </a:extLst>
          </p:cNvPr>
          <p:cNvSpPr txBox="1"/>
          <p:nvPr/>
        </p:nvSpPr>
        <p:spPr>
          <a:xfrm>
            <a:off x="4851792" y="383168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7F6FA3-3355-4AFA-9DB2-53E5268ED68E}"/>
              </a:ext>
            </a:extLst>
          </p:cNvPr>
          <p:cNvSpPr txBox="1"/>
          <p:nvPr/>
        </p:nvSpPr>
        <p:spPr>
          <a:xfrm>
            <a:off x="4851792" y="12297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33F26F-668D-48FB-837B-437290CEFD0E}"/>
              </a:ext>
            </a:extLst>
          </p:cNvPr>
          <p:cNvSpPr txBox="1"/>
          <p:nvPr/>
        </p:nvSpPr>
        <p:spPr>
          <a:xfrm>
            <a:off x="4851560" y="223322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816BD1-DB69-4A3A-B2A6-9A52BCB3C83E}"/>
              </a:ext>
            </a:extLst>
          </p:cNvPr>
          <p:cNvSpPr txBox="1"/>
          <p:nvPr/>
        </p:nvSpPr>
        <p:spPr>
          <a:xfrm>
            <a:off x="5108759" y="3481946"/>
            <a:ext cx="33684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Disregarding impossible matches, which of these seem “rational” given UMD’s underlying preferences?</a:t>
            </a:r>
          </a:p>
          <a:p>
            <a:endParaRPr lang="en-US" b="1" dirty="0"/>
          </a:p>
          <a:p>
            <a:r>
              <a:rPr lang="en-US" dirty="0"/>
              <a:t>1 seems rational, 2 does not.</a:t>
            </a:r>
          </a:p>
          <a:p>
            <a:endParaRPr lang="en-US" dirty="0"/>
          </a:p>
          <a:p>
            <a:r>
              <a:rPr lang="en-US" dirty="0"/>
              <a:t>4 seems rational, 3 does not.</a:t>
            </a:r>
          </a:p>
          <a:p>
            <a:endParaRPr lang="en-US" dirty="0"/>
          </a:p>
          <a:p>
            <a:r>
              <a:rPr lang="en-US" b="1" dirty="0"/>
              <a:t>How do we capture “rationality”?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8588A5-0F11-4A5F-AC8B-1115F1D2188E}"/>
              </a:ext>
            </a:extLst>
          </p:cNvPr>
          <p:cNvSpPr txBox="1"/>
          <p:nvPr/>
        </p:nvSpPr>
        <p:spPr>
          <a:xfrm>
            <a:off x="457200" y="5106297"/>
            <a:ext cx="43945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Which of these matches are impossible?</a:t>
            </a:r>
          </a:p>
          <a:p>
            <a:endParaRPr lang="en-US" sz="1800" b="1" dirty="0"/>
          </a:p>
          <a:p>
            <a:r>
              <a:rPr lang="en-US" i="1" dirty="0"/>
              <a:t>(Alex, PSU)</a:t>
            </a:r>
            <a:r>
              <a:rPr lang="en-US" dirty="0"/>
              <a:t>: how can UMD be matched to Alex, but Alex is matched to PSU?</a:t>
            </a:r>
            <a:endParaRPr 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1126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Quiz Review!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F2B7-DDB2-47A9-AEC6-9676EA15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5025E-5829-42B1-A42E-D739BC7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b="0" dirty="0"/>
              <a:t>In this model, we call “rational” preferences </a:t>
            </a:r>
            <a:r>
              <a:rPr lang="en-US" sz="1800" i="1" dirty="0"/>
              <a:t>consistent</a:t>
            </a:r>
            <a:r>
              <a:rPr lang="en-US" sz="1800" b="0" dirty="0"/>
              <a:t>. Say </a:t>
            </a:r>
            <a:r>
              <a:rPr lang="en-US" sz="1800" b="0" i="1" dirty="0"/>
              <a:t> &gt;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</a:t>
            </a:r>
            <a:r>
              <a:rPr lang="en-US" sz="1800" b="0" dirty="0"/>
              <a:t>is </a:t>
            </a:r>
            <a:r>
              <a:rPr lang="en-US" sz="1800" b="0" i="1" dirty="0"/>
              <a:t>u</a:t>
            </a:r>
            <a:r>
              <a:rPr lang="en-US" sz="1800" b="0" dirty="0"/>
              <a:t>’s preference over complete matchings, </a:t>
            </a:r>
            <a:r>
              <a:rPr lang="en-US" sz="1800" b="0" i="1" dirty="0"/>
              <a:t>&gt;’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</a:t>
            </a:r>
            <a:r>
              <a:rPr lang="en-US" sz="1800" b="0" dirty="0"/>
              <a:t>is its preference over students, and </a:t>
            </a:r>
            <a:r>
              <a:rPr lang="en-US" sz="1800" b="0" i="1" dirty="0"/>
              <a:t>&gt;’’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</a:t>
            </a:r>
            <a:r>
              <a:rPr lang="en-US" sz="1800" b="0" dirty="0"/>
              <a:t>is its preference over universities.</a:t>
            </a:r>
            <a:endParaRPr lang="en-US" sz="800" b="0" dirty="0"/>
          </a:p>
          <a:p>
            <a:br>
              <a:rPr lang="en-US" sz="1800" b="0" dirty="0"/>
            </a:br>
            <a:r>
              <a:rPr lang="en-US" sz="1800" b="0" dirty="0"/>
              <a:t>Formally:</a:t>
            </a:r>
          </a:p>
          <a:p>
            <a:pPr algn="ctr"/>
            <a:r>
              <a:rPr lang="en-US" sz="1800" b="0" dirty="0"/>
              <a:t>An employer’s preference profile</a:t>
            </a:r>
            <a:r>
              <a:rPr lang="en-US" sz="1800" b="0" i="1" dirty="0"/>
              <a:t> &gt;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consistent</a:t>
            </a:r>
            <a:r>
              <a:rPr lang="en-US" sz="1800" b="0" dirty="0"/>
              <a:t> with </a:t>
            </a:r>
            <a:r>
              <a:rPr lang="en-US" sz="1800" b="0" i="1" dirty="0"/>
              <a:t>&gt;’</a:t>
            </a:r>
            <a:r>
              <a:rPr lang="en-US" sz="1800" b="0" i="1" baseline="-25000" dirty="0"/>
              <a:t>u</a:t>
            </a:r>
            <a:r>
              <a:rPr lang="en-US" sz="1800" b="0" dirty="0"/>
              <a:t> (resp. </a:t>
            </a:r>
            <a:r>
              <a:rPr lang="en-US" sz="1800" b="0" i="1" dirty="0"/>
              <a:t>&gt;’’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) </a:t>
            </a:r>
            <a:r>
              <a:rPr lang="en-US" sz="1800" b="0" dirty="0"/>
              <a:t>if the ordering of the first element of each tuple preserves </a:t>
            </a:r>
            <a:r>
              <a:rPr lang="en-US" sz="1800" b="0" i="1" dirty="0"/>
              <a:t>&gt;’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(resp. &gt;’’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).</a:t>
            </a:r>
          </a:p>
          <a:p>
            <a:endParaRPr lang="en-US" sz="800" b="0" i="1" dirty="0"/>
          </a:p>
          <a:p>
            <a:r>
              <a:rPr lang="en-US" sz="1800" b="0" i="1" dirty="0"/>
              <a:t>Alex &gt;’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Ryan &gt;’</a:t>
            </a:r>
            <a:r>
              <a:rPr lang="en-US" sz="1800" b="0" i="1" baseline="-25000" dirty="0"/>
              <a:t> UMD</a:t>
            </a:r>
            <a:r>
              <a:rPr lang="en-US" sz="1800" b="0" i="1" dirty="0"/>
              <a:t> Taylor</a:t>
            </a:r>
          </a:p>
          <a:p>
            <a:r>
              <a:rPr lang="en-US" sz="1800" b="0" i="1" dirty="0"/>
              <a:t>Penn State &gt;’’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Maryland &gt;’’</a:t>
            </a:r>
            <a:r>
              <a:rPr lang="en-US" sz="1800" b="0" i="1" baseline="-25000" dirty="0"/>
              <a:t> UMD</a:t>
            </a:r>
            <a:r>
              <a:rPr lang="en-US" sz="1800" b="0" i="1" dirty="0"/>
              <a:t> West Virginia</a:t>
            </a:r>
          </a:p>
          <a:p>
            <a:endParaRPr lang="en-US" sz="800" b="0" i="1" dirty="0"/>
          </a:p>
          <a:p>
            <a:r>
              <a:rPr lang="en-US" sz="1800" b="0" dirty="0"/>
              <a:t>Then which is consistent with </a:t>
            </a:r>
            <a:r>
              <a:rPr lang="en-US" sz="1800" b="0" i="1" dirty="0"/>
              <a:t>&gt;’</a:t>
            </a:r>
            <a:r>
              <a:rPr lang="en-US" sz="1800" b="0" i="1" baseline="-25000" dirty="0"/>
              <a:t> UMD</a:t>
            </a:r>
            <a:r>
              <a:rPr lang="en-US" sz="1800" b="0" i="1" dirty="0"/>
              <a:t> </a:t>
            </a:r>
            <a:r>
              <a:rPr lang="en-US" sz="1800" b="0" dirty="0"/>
              <a:t>and </a:t>
            </a:r>
            <a:r>
              <a:rPr lang="en-US" sz="1800" b="0" i="1" dirty="0"/>
              <a:t>&gt;’’</a:t>
            </a:r>
            <a:r>
              <a:rPr lang="en-US" sz="1800" b="0" i="1" baseline="-25000" dirty="0"/>
              <a:t> UMD</a:t>
            </a:r>
            <a:r>
              <a:rPr lang="en-US" sz="1800" b="0" i="1" dirty="0"/>
              <a:t> </a:t>
            </a:r>
            <a:r>
              <a:rPr lang="en-US" sz="1800" b="0" dirty="0"/>
              <a:t>?</a:t>
            </a:r>
          </a:p>
          <a:p>
            <a:r>
              <a:rPr lang="en-US" sz="1800" b="0" i="1" dirty="0"/>
              <a:t>(Ryan, PSU) &gt;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(Taylor, PSU) &gt;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(Ryan, WVU)</a:t>
            </a:r>
            <a:endParaRPr lang="en-US" sz="1800" b="0" dirty="0"/>
          </a:p>
          <a:p>
            <a:r>
              <a:rPr lang="en-US" sz="1800" b="0" i="1" dirty="0"/>
              <a:t>(Ryan, PSU) &gt;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(Ryan, WVU) &gt;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(Taylor, PSU)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969EA-E17B-4AB0-A2B4-B1EC1491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0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7F2B7-DDB2-47A9-AEC6-9676EA15D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5025E-5829-42B1-A42E-D739BC7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800" b="0" dirty="0"/>
              <a:t>In this model, we call “rational” preferences </a:t>
            </a:r>
            <a:r>
              <a:rPr lang="en-US" sz="1800" i="1" dirty="0"/>
              <a:t>consistent</a:t>
            </a:r>
            <a:r>
              <a:rPr lang="en-US" sz="1800" b="0" dirty="0"/>
              <a:t>. Say </a:t>
            </a:r>
            <a:r>
              <a:rPr lang="en-US" sz="1800" b="0" i="1" dirty="0"/>
              <a:t> &gt;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</a:t>
            </a:r>
            <a:r>
              <a:rPr lang="en-US" sz="1800" b="0" dirty="0"/>
              <a:t>is </a:t>
            </a:r>
            <a:r>
              <a:rPr lang="en-US" sz="1800" b="0" i="1" dirty="0"/>
              <a:t>u</a:t>
            </a:r>
            <a:r>
              <a:rPr lang="en-US" sz="1800" b="0" dirty="0"/>
              <a:t>’s preference over complete matchings, </a:t>
            </a:r>
            <a:r>
              <a:rPr lang="en-US" sz="1800" b="0" i="1" dirty="0"/>
              <a:t>&gt;’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</a:t>
            </a:r>
            <a:r>
              <a:rPr lang="en-US" sz="1800" b="0" dirty="0"/>
              <a:t>is its preference over students, and </a:t>
            </a:r>
            <a:r>
              <a:rPr lang="en-US" sz="1800" b="0" i="1" dirty="0"/>
              <a:t>&gt;’’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</a:t>
            </a:r>
            <a:r>
              <a:rPr lang="en-US" sz="1800" b="0" dirty="0"/>
              <a:t>is its preference over universities.</a:t>
            </a:r>
            <a:endParaRPr lang="en-US" sz="800" b="0" dirty="0"/>
          </a:p>
          <a:p>
            <a:br>
              <a:rPr lang="en-US" sz="1800" b="0" dirty="0"/>
            </a:br>
            <a:r>
              <a:rPr lang="en-US" sz="1800" b="0" dirty="0"/>
              <a:t>Formally:</a:t>
            </a:r>
          </a:p>
          <a:p>
            <a:pPr algn="ctr"/>
            <a:r>
              <a:rPr lang="en-US" sz="1800" b="0" dirty="0"/>
              <a:t>An employer’s preference profile</a:t>
            </a:r>
            <a:r>
              <a:rPr lang="en-US" sz="1800" b="0" i="1" dirty="0"/>
              <a:t> &gt;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consistent</a:t>
            </a:r>
            <a:r>
              <a:rPr lang="en-US" sz="1800" b="0" dirty="0"/>
              <a:t> with </a:t>
            </a:r>
            <a:r>
              <a:rPr lang="en-US" sz="1800" b="0" i="1" dirty="0"/>
              <a:t>&gt;’</a:t>
            </a:r>
            <a:r>
              <a:rPr lang="en-US" sz="1800" b="0" i="1" baseline="-25000" dirty="0"/>
              <a:t>u</a:t>
            </a:r>
            <a:r>
              <a:rPr lang="en-US" sz="1800" b="0" dirty="0"/>
              <a:t> (resp. </a:t>
            </a:r>
            <a:r>
              <a:rPr lang="en-US" sz="1800" b="0" i="1" dirty="0"/>
              <a:t>&gt;’’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) </a:t>
            </a:r>
            <a:r>
              <a:rPr lang="en-US" sz="1800" b="0" dirty="0"/>
              <a:t>if the ordering of the first element of each tuple preserves </a:t>
            </a:r>
            <a:r>
              <a:rPr lang="en-US" sz="1800" b="0" i="1" dirty="0"/>
              <a:t>&gt;’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(resp. &gt;’’</a:t>
            </a:r>
            <a:r>
              <a:rPr lang="en-US" sz="1800" b="0" i="1" baseline="-25000" dirty="0"/>
              <a:t>u</a:t>
            </a:r>
            <a:r>
              <a:rPr lang="en-US" sz="1800" b="0" i="1" dirty="0"/>
              <a:t> ).</a:t>
            </a:r>
          </a:p>
          <a:p>
            <a:endParaRPr lang="en-US" sz="800" b="0" i="1" dirty="0"/>
          </a:p>
          <a:p>
            <a:r>
              <a:rPr lang="en-US" sz="1800" b="0" i="1" dirty="0"/>
              <a:t>Alex &gt;’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Ryan &gt;’</a:t>
            </a:r>
            <a:r>
              <a:rPr lang="en-US" sz="1800" b="0" i="1" baseline="-25000" dirty="0"/>
              <a:t> UMD</a:t>
            </a:r>
            <a:r>
              <a:rPr lang="en-US" sz="1800" b="0" i="1" dirty="0"/>
              <a:t> Taylor</a:t>
            </a:r>
          </a:p>
          <a:p>
            <a:r>
              <a:rPr lang="en-US" sz="1800" b="0" i="1" dirty="0"/>
              <a:t>Penn State &gt;’’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Maryland &gt;’’</a:t>
            </a:r>
            <a:r>
              <a:rPr lang="en-US" sz="1800" b="0" i="1" baseline="-25000" dirty="0"/>
              <a:t> UMD</a:t>
            </a:r>
            <a:r>
              <a:rPr lang="en-US" sz="1800" b="0" i="1" dirty="0"/>
              <a:t> West Virginia</a:t>
            </a:r>
          </a:p>
          <a:p>
            <a:endParaRPr lang="en-US" sz="800" b="0" i="1" dirty="0"/>
          </a:p>
          <a:p>
            <a:r>
              <a:rPr lang="en-US" sz="1800" b="0" dirty="0"/>
              <a:t>Then which is consistent with </a:t>
            </a:r>
            <a:r>
              <a:rPr lang="en-US" sz="1800" b="0" i="1" dirty="0"/>
              <a:t>&gt;’</a:t>
            </a:r>
            <a:r>
              <a:rPr lang="en-US" sz="1800" b="0" i="1" baseline="-25000" dirty="0"/>
              <a:t> UMD</a:t>
            </a:r>
            <a:r>
              <a:rPr lang="en-US" sz="1800" b="0" i="1" dirty="0"/>
              <a:t> </a:t>
            </a:r>
            <a:r>
              <a:rPr lang="en-US" sz="1800" b="0" dirty="0"/>
              <a:t>and </a:t>
            </a:r>
            <a:r>
              <a:rPr lang="en-US" sz="1800" b="0" i="1" dirty="0"/>
              <a:t>&gt;’’</a:t>
            </a:r>
            <a:r>
              <a:rPr lang="en-US" sz="1800" b="0" i="1" baseline="-25000" dirty="0"/>
              <a:t> UMD</a:t>
            </a:r>
            <a:r>
              <a:rPr lang="en-US" sz="1800" b="0" i="1" dirty="0"/>
              <a:t> </a:t>
            </a:r>
            <a:r>
              <a:rPr lang="en-US" sz="1800" b="0" dirty="0"/>
              <a:t>?</a:t>
            </a:r>
          </a:p>
          <a:p>
            <a:r>
              <a:rPr lang="en-US" sz="1800" b="0" i="1" dirty="0"/>
              <a:t>(Ryan, PSU) &gt;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(Taylor, PSU) &gt;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(Ryan, WVU)	 &gt;’’</a:t>
            </a:r>
            <a:r>
              <a:rPr lang="en-US" sz="1800" b="0" i="1" baseline="-25000" dirty="0"/>
              <a:t> UMD</a:t>
            </a:r>
            <a:endParaRPr lang="en-US" sz="1800" b="0" dirty="0"/>
          </a:p>
          <a:p>
            <a:r>
              <a:rPr lang="en-US" sz="1800" b="0" i="1" dirty="0"/>
              <a:t>(Ryan, PSU) &gt;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(Ryan, WVU) &gt;</a:t>
            </a:r>
            <a:r>
              <a:rPr lang="en-US" sz="1800" b="0" i="1" baseline="-25000" dirty="0"/>
              <a:t>UMD</a:t>
            </a:r>
            <a:r>
              <a:rPr lang="en-US" sz="1800" b="0" i="1" dirty="0"/>
              <a:t> (Taylor, PSU)	 &gt;’</a:t>
            </a:r>
            <a:r>
              <a:rPr lang="en-US" sz="1800" b="0" i="1" baseline="-25000" dirty="0"/>
              <a:t> UMD</a:t>
            </a:r>
            <a:endParaRPr lang="en-US" sz="1800" b="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969EA-E17B-4AB0-A2B4-B1EC14915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5A9F04DA-084B-4419-9353-769B54781A25}"/>
              </a:ext>
            </a:extLst>
          </p:cNvPr>
          <p:cNvSpPr/>
          <p:nvPr/>
        </p:nvSpPr>
        <p:spPr>
          <a:xfrm>
            <a:off x="6981825" y="4924425"/>
            <a:ext cx="1171575" cy="857250"/>
          </a:xfrm>
          <a:prstGeom prst="wedgeRectCallout">
            <a:avLst>
              <a:gd name="adj1" fmla="val -76117"/>
              <a:gd name="adj2" fmla="val 480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We call this “affiliate-agnostic”</a:t>
            </a:r>
          </a:p>
        </p:txBody>
      </p:sp>
    </p:spTree>
    <p:extLst>
      <p:ext uri="{BB962C8B-B14F-4D97-AF65-F5344CB8AC3E}">
        <p14:creationId xmlns:p14="http://schemas.microsoft.com/office/powerpoint/2010/main" val="218245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D499-37C8-4C77-9A94-CFE2CC23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Survey: do real preferences vary?</a:t>
            </a:r>
          </a:p>
        </p:txBody>
      </p:sp>
      <p:pic>
        <p:nvPicPr>
          <p:cNvPr id="6" name="Content Placeholder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AFF692AB-D5DD-4015-808D-2FFF154AF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426" y="1524318"/>
            <a:ext cx="7620000" cy="30393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D04AD-EDE7-4778-AA2B-BE3828FE2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3FBD53-B084-4703-BB5C-14F6868D10B7}"/>
              </a:ext>
            </a:extLst>
          </p:cNvPr>
          <p:cNvSpPr txBox="1">
            <a:spLocks/>
          </p:cNvSpPr>
          <p:nvPr/>
        </p:nvSpPr>
        <p:spPr>
          <a:xfrm>
            <a:off x="457200" y="4563716"/>
            <a:ext cx="7620000" cy="15624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/>
              <a:t>Takeaways: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1/10 – 1/5 respondents agreed on complete profiles each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Agreement is much higher for Top 1 and 2 (anecdotal strategies)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dirty="0"/>
              <a:t>Agreement is higher when BMU and Ryan are top-tier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3FF69-2C25-4B37-AB0D-EE09B3965AE2}"/>
              </a:ext>
            </a:extLst>
          </p:cNvPr>
          <p:cNvSpPr txBox="1"/>
          <p:nvPr/>
        </p:nvSpPr>
        <p:spPr>
          <a:xfrm>
            <a:off x="457200" y="1524318"/>
            <a:ext cx="11525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1" dirty="0"/>
              <a:t>You are BMU, your affiliate is Ryan.</a:t>
            </a:r>
            <a:r>
              <a:rPr lang="en-US" sz="1800" b="0" dirty="0"/>
              <a:t> </a:t>
            </a:r>
            <a:endParaRPr lang="en-US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EFB9089-61B7-49D5-8FBA-64015819C418}"/>
              </a:ext>
            </a:extLst>
          </p:cNvPr>
          <p:cNvSpPr/>
          <p:nvPr/>
        </p:nvSpPr>
        <p:spPr>
          <a:xfrm>
            <a:off x="2638425" y="1724025"/>
            <a:ext cx="1047750" cy="123825"/>
          </a:xfrm>
          <a:prstGeom prst="leftArrow">
            <a:avLst/>
          </a:prstGeom>
          <a:solidFill>
            <a:srgbClr val="D1282E"/>
          </a:solidFill>
          <a:ln>
            <a:solidFill>
              <a:srgbClr val="D12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52D24D5C-FF6D-4175-96AE-3C93CEBB1CEE}"/>
              </a:ext>
            </a:extLst>
          </p:cNvPr>
          <p:cNvSpPr/>
          <p:nvPr/>
        </p:nvSpPr>
        <p:spPr>
          <a:xfrm rot="10800000">
            <a:off x="5505452" y="1724024"/>
            <a:ext cx="1047750" cy="123825"/>
          </a:xfrm>
          <a:prstGeom prst="leftArrow">
            <a:avLst/>
          </a:prstGeom>
          <a:solidFill>
            <a:srgbClr val="D1282E"/>
          </a:solidFill>
          <a:ln>
            <a:solidFill>
              <a:srgbClr val="D12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C5AA85-A7E4-404B-AE06-4C87170A2CEB}"/>
              </a:ext>
            </a:extLst>
          </p:cNvPr>
          <p:cNvSpPr txBox="1"/>
          <p:nvPr/>
        </p:nvSpPr>
        <p:spPr>
          <a:xfrm>
            <a:off x="2505076" y="1495514"/>
            <a:ext cx="1857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/>
              <a:t>BMU and Ryan top tier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FE8E4-8277-48A4-BF93-7EC3A5A98CD0}"/>
              </a:ext>
            </a:extLst>
          </p:cNvPr>
          <p:cNvSpPr txBox="1"/>
          <p:nvPr/>
        </p:nvSpPr>
        <p:spPr>
          <a:xfrm>
            <a:off x="4705351" y="1495832"/>
            <a:ext cx="2000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/>
              <a:t>BMU and Ryan bottom tier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7121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84CD2-B823-423A-822C-1CE6AB9F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people consistent?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9A72C-7284-46B0-8BF1-DE59B0D4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124053-2449-4B9A-BDD3-5699130C2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2647808"/>
          </a:xfrm>
        </p:spPr>
        <p:txBody>
          <a:bodyPr/>
          <a:lstStyle/>
          <a:p>
            <a:r>
              <a:rPr lang="en-US" b="0" dirty="0"/>
              <a:t>In other words, did people agree with any consistent profile (there are four possible options)?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This varied from 1/100 to 1/4 respondents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Generally higher when BMU and Ryan are higher tier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1</a:t>
            </a:r>
            <a:r>
              <a:rPr lang="en-US" b="0" baseline="30000" dirty="0"/>
              <a:t>st</a:t>
            </a:r>
            <a:r>
              <a:rPr lang="en-US" b="0" dirty="0"/>
              <a:t>, 4</a:t>
            </a:r>
            <a:r>
              <a:rPr lang="en-US" b="0" baseline="30000" dirty="0"/>
              <a:t>th</a:t>
            </a:r>
            <a:r>
              <a:rPr lang="en-US" b="0" dirty="0"/>
              <a:t>, 7</a:t>
            </a:r>
            <a:r>
              <a:rPr lang="en-US" b="0" baseline="30000" dirty="0"/>
              <a:t>th</a:t>
            </a:r>
            <a:r>
              <a:rPr lang="en-US" b="0" dirty="0"/>
              <a:t>: Ryan is top-tier -&gt; consistency is higher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A49181-0A58-409C-BFE1-F7B1D0CD7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" y="4400409"/>
            <a:ext cx="8402223" cy="2019582"/>
          </a:xfrm>
          <a:prstGeom prst="rect">
            <a:avLst/>
          </a:prstGeom>
        </p:spPr>
      </p:pic>
      <p:sp>
        <p:nvSpPr>
          <p:cNvPr id="12" name="Arrow: Left 11">
            <a:extLst>
              <a:ext uri="{FF2B5EF4-FFF2-40B4-BE49-F238E27FC236}">
                <a16:creationId xmlns:a16="http://schemas.microsoft.com/office/drawing/2014/main" id="{1CD32679-530E-4B65-91B6-1B6324AC2591}"/>
              </a:ext>
            </a:extLst>
          </p:cNvPr>
          <p:cNvSpPr/>
          <p:nvPr/>
        </p:nvSpPr>
        <p:spPr>
          <a:xfrm>
            <a:off x="2560930" y="4351603"/>
            <a:ext cx="1047750" cy="123825"/>
          </a:xfrm>
          <a:prstGeom prst="leftArrow">
            <a:avLst/>
          </a:prstGeom>
          <a:solidFill>
            <a:srgbClr val="D1282E"/>
          </a:solidFill>
          <a:ln>
            <a:solidFill>
              <a:srgbClr val="D12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BCB78F98-B026-442C-9BC9-C0F561530E53}"/>
              </a:ext>
            </a:extLst>
          </p:cNvPr>
          <p:cNvSpPr/>
          <p:nvPr/>
        </p:nvSpPr>
        <p:spPr>
          <a:xfrm rot="10800000">
            <a:off x="5999457" y="4351602"/>
            <a:ext cx="1047750" cy="123825"/>
          </a:xfrm>
          <a:prstGeom prst="leftArrow">
            <a:avLst/>
          </a:prstGeom>
          <a:solidFill>
            <a:srgbClr val="D1282E"/>
          </a:solidFill>
          <a:ln>
            <a:solidFill>
              <a:srgbClr val="D12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7ADC0-5663-460A-A428-1ECB59EC9AD4}"/>
              </a:ext>
            </a:extLst>
          </p:cNvPr>
          <p:cNvSpPr txBox="1"/>
          <p:nvPr/>
        </p:nvSpPr>
        <p:spPr>
          <a:xfrm>
            <a:off x="2427581" y="4123092"/>
            <a:ext cx="18573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/>
              <a:t>BMU and Ryan top tier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435591-E67C-400B-A704-3059E3F5CC95}"/>
              </a:ext>
            </a:extLst>
          </p:cNvPr>
          <p:cNvSpPr txBox="1"/>
          <p:nvPr/>
        </p:nvSpPr>
        <p:spPr>
          <a:xfrm>
            <a:off x="5199356" y="4123410"/>
            <a:ext cx="20002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dirty="0"/>
              <a:t>BMU and Ryan bottom tier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220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878C-9AEC-4411-ACB5-E4360141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Limitations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9E2A1-2473-4D4C-BF5B-54E7CD790D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are some survey limitations (either ones you know where true or suspect are true)?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Respondents were non-experts in faculty hiring</a:t>
            </a:r>
          </a:p>
          <a:p>
            <a:pPr marL="800100" lvl="1" indent="-342900"/>
            <a:r>
              <a:rPr lang="en-US" dirty="0"/>
              <a:t>Social desirability: you respond in ways you think would be viewed as favorable, if someone were to see your responses</a:t>
            </a:r>
          </a:p>
          <a:p>
            <a:pPr marL="800100" lvl="1" indent="-342900"/>
            <a:r>
              <a:rPr lang="en-US" dirty="0"/>
              <a:t>More noisy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Only 154 “successful” respondents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Priming: randomly assign some participants to believe prioritizing affiliate’s matches would be good</a:t>
            </a:r>
          </a:p>
          <a:p>
            <a:pPr marL="800100" lvl="1" indent="-342900"/>
            <a:r>
              <a:rPr lang="en-US" b="0" dirty="0"/>
              <a:t>No effect was found – either priming was done poorly or there is simply no effect in this setting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FB94B-918B-4CB9-9EAF-8F644A674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5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7B8C5-7985-4CB1-9F44-AA623FB2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63BF1-FEAE-4C99-9F91-6508C2CD3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Consider a matching </a:t>
            </a:r>
            <a:r>
              <a:rPr lang="en-US" b="0" i="1" dirty="0"/>
              <a:t>M</a:t>
            </a:r>
            <a:r>
              <a:rPr lang="en-US" b="0" dirty="0"/>
              <a:t>, and say the match of any agent </a:t>
            </a:r>
            <a:r>
              <a:rPr lang="en-US" b="0" i="1" dirty="0"/>
              <a:t>a</a:t>
            </a:r>
            <a:r>
              <a:rPr lang="en-US" b="0" dirty="0"/>
              <a:t> under </a:t>
            </a:r>
            <a:r>
              <a:rPr lang="en-US" b="0" i="1" dirty="0"/>
              <a:t>M</a:t>
            </a:r>
            <a:r>
              <a:rPr lang="en-US" b="0" dirty="0"/>
              <a:t> is </a:t>
            </a:r>
            <a:r>
              <a:rPr lang="en-US" b="0" i="1" dirty="0"/>
              <a:t>M(a).</a:t>
            </a:r>
          </a:p>
          <a:p>
            <a:endParaRPr lang="en-US" b="0" i="1" dirty="0"/>
          </a:p>
          <a:p>
            <a:r>
              <a:rPr lang="en-US" b="0" i="1" dirty="0"/>
              <a:t>(Alex, UMD)</a:t>
            </a:r>
            <a:r>
              <a:rPr lang="en-US" b="0" dirty="0"/>
              <a:t> is a</a:t>
            </a:r>
            <a:r>
              <a:rPr lang="en-US" b="0" i="1" dirty="0"/>
              <a:t> </a:t>
            </a:r>
            <a:r>
              <a:rPr lang="en-US" i="1" dirty="0"/>
              <a:t>greedy blocking pair</a:t>
            </a:r>
            <a:r>
              <a:rPr lang="en-US" b="0" dirty="0"/>
              <a:t> </a:t>
            </a:r>
            <a:r>
              <a:rPr lang="en-US" b="0" dirty="0" err="1"/>
              <a:t>iff</a:t>
            </a:r>
            <a:r>
              <a:rPr lang="en-US" b="0" dirty="0"/>
              <a:t> </a:t>
            </a:r>
            <a:r>
              <a:rPr lang="en-US" b="0" i="1" dirty="0"/>
              <a:t>UMD &gt;</a:t>
            </a:r>
            <a:r>
              <a:rPr lang="en-US" b="0" i="1" baseline="-25000" dirty="0"/>
              <a:t>Alex</a:t>
            </a:r>
            <a:r>
              <a:rPr lang="en-US" b="0" i="1" dirty="0"/>
              <a:t> M(Alex) </a:t>
            </a:r>
            <a:r>
              <a:rPr lang="en-US" b="0" dirty="0"/>
              <a:t>and there exists some other matching </a:t>
            </a:r>
            <a:r>
              <a:rPr lang="en-US" b="0" i="1" dirty="0"/>
              <a:t>M’</a:t>
            </a:r>
            <a:r>
              <a:rPr lang="en-US" b="0" dirty="0"/>
              <a:t> where </a:t>
            </a:r>
            <a:r>
              <a:rPr lang="en-US" b="0" i="1" dirty="0"/>
              <a:t>M’(Alex) = UMD</a:t>
            </a:r>
            <a:r>
              <a:rPr lang="en-US" b="0" dirty="0"/>
              <a:t> and </a:t>
            </a:r>
            <a:r>
              <a:rPr lang="en-US" b="0" i="1" dirty="0"/>
              <a:t>(M’(UMD), M’(</a:t>
            </a:r>
            <a:r>
              <a:rPr lang="en-US" b="0" i="1" dirty="0" err="1"/>
              <a:t>aff</a:t>
            </a:r>
            <a:r>
              <a:rPr lang="en-US" b="0" i="1" dirty="0"/>
              <a:t>(UMD))) &gt;</a:t>
            </a:r>
            <a:r>
              <a:rPr lang="en-US" b="0" i="1" baseline="-25000" dirty="0"/>
              <a:t>UMD</a:t>
            </a:r>
            <a:r>
              <a:rPr lang="en-US" b="0" i="1" dirty="0"/>
              <a:t> (M(UMD), M(</a:t>
            </a:r>
            <a:r>
              <a:rPr lang="en-US" b="0" i="1" dirty="0" err="1"/>
              <a:t>aff</a:t>
            </a:r>
            <a:r>
              <a:rPr lang="en-US" b="0" i="1" dirty="0"/>
              <a:t>(UMD)).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AKA, </a:t>
            </a:r>
            <a:r>
              <a:rPr lang="en-US" b="0" i="1" dirty="0"/>
              <a:t>(Alex, UMD)</a:t>
            </a:r>
            <a:r>
              <a:rPr lang="en-US" b="0" dirty="0"/>
              <a:t> is a greedy blocking pair exactly when they are not matched and there is another matching that matches them which both prefer</a:t>
            </a:r>
          </a:p>
          <a:p>
            <a:endParaRPr lang="en-US" b="0" dirty="0"/>
          </a:p>
          <a:p>
            <a:r>
              <a:rPr lang="en-US" b="0" dirty="0"/>
              <a:t>A matching is </a:t>
            </a:r>
            <a:r>
              <a:rPr lang="en-US" i="1" dirty="0"/>
              <a:t>greedy stable</a:t>
            </a:r>
            <a:r>
              <a:rPr lang="en-US" b="0" dirty="0"/>
              <a:t> if there are no greedy blocking pairs.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62897-BD1F-4DFE-9F51-A1265FC5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5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F1A1-E7CE-435E-B065-34D16635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43E2E-AE70-4CAE-BC1E-BF6217AA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041A401-5EE9-49CB-8943-D95AB7A0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082" y="1760137"/>
            <a:ext cx="1013506" cy="67407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7AA4F42-6CB3-4A76-BDA3-108836F27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082" y="3421284"/>
            <a:ext cx="1013506" cy="67407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AFB0FE-E22A-4B00-82E3-183DE60F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900" y="4239567"/>
            <a:ext cx="1013506" cy="67407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3CB3F6-2ED9-416E-AB50-17A1DB5A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5057850"/>
            <a:ext cx="1013506" cy="67407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2641881-EFBA-4947-B43D-AC67F9AF5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458" y="5884327"/>
            <a:ext cx="1034061" cy="687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A0A95B-84BA-4C63-9754-B92F9EB33516}"/>
              </a:ext>
            </a:extLst>
          </p:cNvPr>
          <p:cNvSpPr txBox="1"/>
          <p:nvPr/>
        </p:nvSpPr>
        <p:spPr>
          <a:xfrm>
            <a:off x="1501140" y="1945958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A4F6C-75DD-47B8-9517-5DD0D1B1B244}"/>
              </a:ext>
            </a:extLst>
          </p:cNvPr>
          <p:cNvGrpSpPr/>
          <p:nvPr/>
        </p:nvGrpSpPr>
        <p:grpSpPr>
          <a:xfrm>
            <a:off x="1501140" y="2594807"/>
            <a:ext cx="1124448" cy="674077"/>
            <a:chOff x="1501140" y="2594807"/>
            <a:chExt cx="1124448" cy="674077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72BC0BDF-2127-42A2-8D35-4E21EAFA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2082" y="2594807"/>
              <a:ext cx="1013506" cy="6740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DD9FE2-15E7-4AA9-816A-CE1F28007E17}"/>
                </a:ext>
              </a:extLst>
            </p:cNvPr>
            <p:cNvSpPr txBox="1"/>
            <p:nvPr/>
          </p:nvSpPr>
          <p:spPr>
            <a:xfrm>
              <a:off x="1501140" y="2769763"/>
              <a:ext cx="5108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MD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F4782D-8E4A-420C-A896-7176B1634B54}"/>
              </a:ext>
            </a:extLst>
          </p:cNvPr>
          <p:cNvSpPr txBox="1"/>
          <p:nvPr/>
        </p:nvSpPr>
        <p:spPr>
          <a:xfrm>
            <a:off x="1501140" y="36044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C803F-DA06-4D67-853F-20214C5B0836}"/>
              </a:ext>
            </a:extLst>
          </p:cNvPr>
          <p:cNvSpPr txBox="1"/>
          <p:nvPr/>
        </p:nvSpPr>
        <p:spPr>
          <a:xfrm>
            <a:off x="1496151" y="4418620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9C23FB-1316-4858-9254-6A2C490193E8}"/>
              </a:ext>
            </a:extLst>
          </p:cNvPr>
          <p:cNvSpPr txBox="1"/>
          <p:nvPr/>
        </p:nvSpPr>
        <p:spPr>
          <a:xfrm>
            <a:off x="1501140" y="524099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79890E-8B3A-41C5-98C3-8AC62272939A}"/>
              </a:ext>
            </a:extLst>
          </p:cNvPr>
          <p:cNvSpPr txBox="1"/>
          <p:nvPr/>
        </p:nvSpPr>
        <p:spPr>
          <a:xfrm>
            <a:off x="1501140" y="6074312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17911A13-9C12-496D-988D-C43A7E467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024" y="3487415"/>
            <a:ext cx="1301390" cy="970684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66EB2160-C38E-4998-A6B9-64782118D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193" y="1912537"/>
            <a:ext cx="1106993" cy="9706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E8F3494-DCA8-44EF-B67E-058D5464B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660" y="5066045"/>
            <a:ext cx="1034061" cy="106527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05327B-A5C2-48A3-86C7-8475A52229D9}"/>
              </a:ext>
            </a:extLst>
          </p:cNvPr>
          <p:cNvSpPr txBox="1"/>
          <p:nvPr/>
        </p:nvSpPr>
        <p:spPr>
          <a:xfrm>
            <a:off x="6779895" y="378809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D0B47D-D409-4524-A012-960B226D74E0}"/>
              </a:ext>
            </a:extLst>
          </p:cNvPr>
          <p:cNvSpPr txBox="1"/>
          <p:nvPr/>
        </p:nvSpPr>
        <p:spPr>
          <a:xfrm>
            <a:off x="6779895" y="236968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9FC3C6-30AB-4404-86B4-FF95B5F5CFFC}"/>
              </a:ext>
            </a:extLst>
          </p:cNvPr>
          <p:cNvSpPr txBox="1"/>
          <p:nvPr/>
        </p:nvSpPr>
        <p:spPr>
          <a:xfrm>
            <a:off x="6779895" y="5229348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B627DF-4218-43F5-92B0-17F5E3F0752E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2635519" y="2397879"/>
            <a:ext cx="2608674" cy="383032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BAA3F3-F46D-4EC3-AF42-42472F73A952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2625588" y="2097176"/>
            <a:ext cx="2655072" cy="35015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30C672-B157-4E94-87A1-35E914481E9A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2625588" y="2397879"/>
            <a:ext cx="2618605" cy="53396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ACBCDE-133A-45D2-9E79-8CA2BD7C478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2625588" y="3758323"/>
            <a:ext cx="2655072" cy="18403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BBC8B6-27BF-45A5-8A4A-C17138129837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2622406" y="3972757"/>
            <a:ext cx="2594618" cy="603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E232AC-6A11-4CF8-A721-DA528B2FE101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2625588" y="3972757"/>
            <a:ext cx="2591436" cy="14221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8FA7DB-EA70-41CE-8DAE-263A1A3B9D59}"/>
              </a:ext>
            </a:extLst>
          </p:cNvPr>
          <p:cNvCxnSpPr>
            <a:cxnSpLocks/>
            <a:stCxn id="12" idx="3"/>
            <a:endCxn id="18" idx="1"/>
          </p:cNvCxnSpPr>
          <p:nvPr/>
        </p:nvCxnSpPr>
        <p:spPr>
          <a:xfrm>
            <a:off x="2625588" y="2931846"/>
            <a:ext cx="2591436" cy="104091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B1F3835A-8614-4080-8336-61F77F395560}"/>
              </a:ext>
            </a:extLst>
          </p:cNvPr>
          <p:cNvSpPr/>
          <p:nvPr/>
        </p:nvSpPr>
        <p:spPr>
          <a:xfrm>
            <a:off x="2787856" y="2074827"/>
            <a:ext cx="2045426" cy="694936"/>
          </a:xfrm>
          <a:prstGeom prst="wedgeRectCallout">
            <a:avLst>
              <a:gd name="adj1" fmla="val -32475"/>
              <a:gd name="adj2" fmla="val 87171"/>
            </a:avLst>
          </a:prstGeom>
          <a:noFill/>
          <a:ln>
            <a:solidFill>
              <a:srgbClr val="D128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D1282E"/>
                </a:solidFill>
              </a:rPr>
              <a:t>Is this a greedy blocking pair?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A2F2173-B7A5-47C6-B12C-101D719D18EA}"/>
              </a:ext>
            </a:extLst>
          </p:cNvPr>
          <p:cNvSpPr txBox="1"/>
          <p:nvPr/>
        </p:nvSpPr>
        <p:spPr>
          <a:xfrm>
            <a:off x="3308000" y="6284157"/>
            <a:ext cx="197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Matching </a:t>
            </a:r>
            <a:r>
              <a:rPr lang="en-US" i="1" dirty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1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F1A1-E7CE-435E-B065-34D16635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43E2E-AE70-4CAE-BC1E-BF6217AA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041A401-5EE9-49CB-8943-D95AB7A0F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1" y="1796472"/>
            <a:ext cx="1013506" cy="674077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97AA4F42-6CB3-4A76-BDA3-108836F2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31" y="3457619"/>
            <a:ext cx="1013506" cy="674077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0AFB0FE-E22A-4B00-82E3-183DE60F3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49" y="4275902"/>
            <a:ext cx="1013506" cy="67407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23CB3F6-2ED9-416E-AB50-17A1DB5A9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31" y="5094185"/>
            <a:ext cx="1013506" cy="67407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12641881-EFBA-4947-B43D-AC67F9AF5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07" y="5920662"/>
            <a:ext cx="1034061" cy="6877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A0A95B-84BA-4C63-9754-B92F9EB33516}"/>
              </a:ext>
            </a:extLst>
          </p:cNvPr>
          <p:cNvSpPr txBox="1"/>
          <p:nvPr/>
        </p:nvSpPr>
        <p:spPr>
          <a:xfrm>
            <a:off x="462189" y="1982293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73A4F6C-75DD-47B8-9517-5DD0D1B1B244}"/>
              </a:ext>
            </a:extLst>
          </p:cNvPr>
          <p:cNvGrpSpPr/>
          <p:nvPr/>
        </p:nvGrpSpPr>
        <p:grpSpPr>
          <a:xfrm>
            <a:off x="462189" y="2631142"/>
            <a:ext cx="1124448" cy="674077"/>
            <a:chOff x="1501140" y="2594807"/>
            <a:chExt cx="1124448" cy="674077"/>
          </a:xfrm>
        </p:grpSpPr>
        <p:pic>
          <p:nvPicPr>
            <p:cNvPr id="12" name="Picture 11" descr="Icon&#10;&#10;Description automatically generated">
              <a:extLst>
                <a:ext uri="{FF2B5EF4-FFF2-40B4-BE49-F238E27FC236}">
                  <a16:creationId xmlns:a16="http://schemas.microsoft.com/office/drawing/2014/main" id="{72BC0BDF-2127-42A2-8D35-4E21EAFA6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2082" y="2594807"/>
              <a:ext cx="1013506" cy="674077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DD9FE2-15E7-4AA9-816A-CE1F28007E17}"/>
                </a:ext>
              </a:extLst>
            </p:cNvPr>
            <p:cNvSpPr txBox="1"/>
            <p:nvPr/>
          </p:nvSpPr>
          <p:spPr>
            <a:xfrm>
              <a:off x="1501140" y="2769763"/>
              <a:ext cx="5108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MD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F4782D-8E4A-420C-A896-7176B1634B54}"/>
              </a:ext>
            </a:extLst>
          </p:cNvPr>
          <p:cNvSpPr txBox="1"/>
          <p:nvPr/>
        </p:nvSpPr>
        <p:spPr>
          <a:xfrm>
            <a:off x="462189" y="3640768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CC803F-DA06-4D67-853F-20214C5B0836}"/>
              </a:ext>
            </a:extLst>
          </p:cNvPr>
          <p:cNvSpPr txBox="1"/>
          <p:nvPr/>
        </p:nvSpPr>
        <p:spPr>
          <a:xfrm>
            <a:off x="457200" y="4454955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9C23FB-1316-4858-9254-6A2C490193E8}"/>
              </a:ext>
            </a:extLst>
          </p:cNvPr>
          <p:cNvSpPr txBox="1"/>
          <p:nvPr/>
        </p:nvSpPr>
        <p:spPr>
          <a:xfrm>
            <a:off x="462189" y="5277334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79890E-8B3A-41C5-98C3-8AC62272939A}"/>
              </a:ext>
            </a:extLst>
          </p:cNvPr>
          <p:cNvSpPr txBox="1"/>
          <p:nvPr/>
        </p:nvSpPr>
        <p:spPr>
          <a:xfrm>
            <a:off x="462189" y="6110647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17911A13-9C12-496D-988D-C43A7E467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9824" y="3665434"/>
            <a:ext cx="1301390" cy="970684"/>
          </a:xfrm>
          <a:prstGeom prst="rect">
            <a:avLst/>
          </a:prstGeom>
        </p:spPr>
      </p:pic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66EB2160-C38E-4998-A6B9-64782118D9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993" y="2090556"/>
            <a:ext cx="1106993" cy="970684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9E8F3494-DCA8-44EF-B67E-058D5464B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3460" y="5244064"/>
            <a:ext cx="1034061" cy="106527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9B627DF-4218-43F5-92B0-17F5E3F0752E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 flipV="1">
            <a:off x="1596568" y="2575898"/>
            <a:ext cx="1420425" cy="36886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BAA3F3-F46D-4EC3-AF42-42472F73A952}"/>
              </a:ext>
            </a:extLst>
          </p:cNvPr>
          <p:cNvCxnSpPr>
            <a:cxnSpLocks/>
            <a:stCxn id="5" idx="3"/>
            <a:endCxn id="20" idx="1"/>
          </p:cNvCxnSpPr>
          <p:nvPr/>
        </p:nvCxnSpPr>
        <p:spPr>
          <a:xfrm>
            <a:off x="1586637" y="2133511"/>
            <a:ext cx="1466823" cy="3643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30C672-B157-4E94-87A1-35E914481E9A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1586637" y="2575898"/>
            <a:ext cx="1430356" cy="392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ACBCDE-133A-45D2-9E79-8CA2BD7C4784}"/>
              </a:ext>
            </a:extLst>
          </p:cNvPr>
          <p:cNvCxnSpPr>
            <a:cxnSpLocks/>
            <a:stCxn id="6" idx="3"/>
            <a:endCxn id="20" idx="1"/>
          </p:cNvCxnSpPr>
          <p:nvPr/>
        </p:nvCxnSpPr>
        <p:spPr>
          <a:xfrm>
            <a:off x="1586637" y="3794658"/>
            <a:ext cx="1466823" cy="19820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BBC8B6-27BF-45A5-8A4A-C17138129837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 flipV="1">
            <a:off x="1583455" y="4150776"/>
            <a:ext cx="1406369" cy="462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E232AC-6A11-4CF8-A721-DA528B2FE101}"/>
              </a:ext>
            </a:extLst>
          </p:cNvPr>
          <p:cNvCxnSpPr>
            <a:cxnSpLocks/>
            <a:stCxn id="8" idx="3"/>
            <a:endCxn id="18" idx="1"/>
          </p:cNvCxnSpPr>
          <p:nvPr/>
        </p:nvCxnSpPr>
        <p:spPr>
          <a:xfrm flipV="1">
            <a:off x="1586637" y="4150776"/>
            <a:ext cx="1403187" cy="12804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71ADF7C7-C738-4E00-8AB3-048DD1411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47" y="1796472"/>
            <a:ext cx="1013506" cy="67407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95A784A5-E72E-417C-BFC3-FD81BCF6E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747" y="3457619"/>
            <a:ext cx="1013506" cy="674077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A75B505A-96DB-4817-B0FF-2D7D7D5B2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565" y="4275902"/>
            <a:ext cx="1013506" cy="6740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904E6C97-E460-43F6-BEFB-AB478A236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747" y="5094185"/>
            <a:ext cx="1013506" cy="674077"/>
          </a:xfrm>
          <a:prstGeom prst="rect">
            <a:avLst/>
          </a:prstGeom>
        </p:spPr>
      </p:pic>
      <p:pic>
        <p:nvPicPr>
          <p:cNvPr id="45" name="Picture 44" descr="Icon&#10;&#10;Description automatically generated">
            <a:extLst>
              <a:ext uri="{FF2B5EF4-FFF2-40B4-BE49-F238E27FC236}">
                <a16:creationId xmlns:a16="http://schemas.microsoft.com/office/drawing/2014/main" id="{C6A0AB29-38EA-469A-B8E3-D671D8EBC9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123" y="5920662"/>
            <a:ext cx="1034061" cy="68774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69FC566-DBFB-4347-865C-3656E293FB21}"/>
              </a:ext>
            </a:extLst>
          </p:cNvPr>
          <p:cNvSpPr txBox="1"/>
          <p:nvPr/>
        </p:nvSpPr>
        <p:spPr>
          <a:xfrm>
            <a:off x="4488805" y="1982293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33B222-364E-48EA-A1E1-4A230F817C38}"/>
              </a:ext>
            </a:extLst>
          </p:cNvPr>
          <p:cNvGrpSpPr/>
          <p:nvPr/>
        </p:nvGrpSpPr>
        <p:grpSpPr>
          <a:xfrm>
            <a:off x="4488805" y="2631142"/>
            <a:ext cx="1124448" cy="674077"/>
            <a:chOff x="1501140" y="2594807"/>
            <a:chExt cx="1124448" cy="674077"/>
          </a:xfrm>
        </p:grpSpPr>
        <p:pic>
          <p:nvPicPr>
            <p:cNvPr id="48" name="Picture 47" descr="Icon&#10;&#10;Description automatically generated">
              <a:extLst>
                <a:ext uri="{FF2B5EF4-FFF2-40B4-BE49-F238E27FC236}">
                  <a16:creationId xmlns:a16="http://schemas.microsoft.com/office/drawing/2014/main" id="{F9E51B35-F076-405C-B09B-FEE95DED0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12082" y="2594807"/>
              <a:ext cx="1013506" cy="67407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F8A4-B0A0-4EA6-9007-206ABA50E33B}"/>
                </a:ext>
              </a:extLst>
            </p:cNvPr>
            <p:cNvSpPr txBox="1"/>
            <p:nvPr/>
          </p:nvSpPr>
          <p:spPr>
            <a:xfrm>
              <a:off x="1501140" y="2769763"/>
              <a:ext cx="51087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0000"/>
                  </a:solidFill>
                </a:rPr>
                <a:t>MD</a:t>
              </a: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88DAC27-7541-4F18-80D3-D34711E0E77D}"/>
              </a:ext>
            </a:extLst>
          </p:cNvPr>
          <p:cNvSpPr txBox="1"/>
          <p:nvPr/>
        </p:nvSpPr>
        <p:spPr>
          <a:xfrm>
            <a:off x="4488805" y="3640768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8D9A6D-9D42-4E79-A6CB-9FA29D153EFD}"/>
              </a:ext>
            </a:extLst>
          </p:cNvPr>
          <p:cNvSpPr txBox="1"/>
          <p:nvPr/>
        </p:nvSpPr>
        <p:spPr>
          <a:xfrm>
            <a:off x="4483816" y="4454955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E1BC8E-31D9-49A6-9437-7ED994697607}"/>
              </a:ext>
            </a:extLst>
          </p:cNvPr>
          <p:cNvSpPr txBox="1"/>
          <p:nvPr/>
        </p:nvSpPr>
        <p:spPr>
          <a:xfrm>
            <a:off x="4488805" y="5277334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C8EF61-9DEA-47AE-8B31-AB5CB4764AD2}"/>
              </a:ext>
            </a:extLst>
          </p:cNvPr>
          <p:cNvSpPr txBox="1"/>
          <p:nvPr/>
        </p:nvSpPr>
        <p:spPr>
          <a:xfrm>
            <a:off x="4488805" y="6110647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pic>
        <p:nvPicPr>
          <p:cNvPr id="54" name="Picture 53" descr="Logo&#10;&#10;Description automatically generated">
            <a:extLst>
              <a:ext uri="{FF2B5EF4-FFF2-40B4-BE49-F238E27FC236}">
                <a16:creationId xmlns:a16="http://schemas.microsoft.com/office/drawing/2014/main" id="{905C0DC9-4B90-48C7-BC23-D7DA361015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440" y="3665434"/>
            <a:ext cx="1301390" cy="970684"/>
          </a:xfrm>
          <a:prstGeom prst="rect">
            <a:avLst/>
          </a:prstGeom>
        </p:spPr>
      </p:pic>
      <p:pic>
        <p:nvPicPr>
          <p:cNvPr id="55" name="Picture 54" descr="Logo&#10;&#10;Description automatically generated">
            <a:extLst>
              <a:ext uri="{FF2B5EF4-FFF2-40B4-BE49-F238E27FC236}">
                <a16:creationId xmlns:a16="http://schemas.microsoft.com/office/drawing/2014/main" id="{696C3C77-E618-4B94-BEDF-ECF48A3937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609" y="2090556"/>
            <a:ext cx="1106993" cy="970684"/>
          </a:xfrm>
          <a:prstGeom prst="rect">
            <a:avLst/>
          </a:prstGeom>
        </p:spPr>
      </p:pic>
      <p:pic>
        <p:nvPicPr>
          <p:cNvPr id="56" name="Picture 55" descr="Logo&#10;&#10;Description automatically generated">
            <a:extLst>
              <a:ext uri="{FF2B5EF4-FFF2-40B4-BE49-F238E27FC236}">
                <a16:creationId xmlns:a16="http://schemas.microsoft.com/office/drawing/2014/main" id="{FE931C2C-C51C-4014-A20D-B6910361E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0076" y="5244064"/>
            <a:ext cx="1034061" cy="106527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7C8B567-57E9-4294-B222-4BC024DA48C3}"/>
              </a:ext>
            </a:extLst>
          </p:cNvPr>
          <p:cNvCxnSpPr>
            <a:cxnSpLocks/>
            <a:stCxn id="39" idx="3"/>
            <a:endCxn id="56" idx="1"/>
          </p:cNvCxnSpPr>
          <p:nvPr/>
        </p:nvCxnSpPr>
        <p:spPr>
          <a:xfrm>
            <a:off x="5613253" y="2133511"/>
            <a:ext cx="1466823" cy="36431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AAEEC9D-5AC1-42F1-BE67-5BACB1959FFC}"/>
              </a:ext>
            </a:extLst>
          </p:cNvPr>
          <p:cNvCxnSpPr>
            <a:cxnSpLocks/>
            <a:stCxn id="48" idx="3"/>
            <a:endCxn id="54" idx="1"/>
          </p:cNvCxnSpPr>
          <p:nvPr/>
        </p:nvCxnSpPr>
        <p:spPr>
          <a:xfrm>
            <a:off x="5613253" y="2968181"/>
            <a:ext cx="1403187" cy="1182595"/>
          </a:xfrm>
          <a:prstGeom prst="line">
            <a:avLst/>
          </a:prstGeom>
          <a:ln w="57150">
            <a:solidFill>
              <a:schemeClr val="tx1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DC36F66-9360-4605-8D57-C0AC74A1D6F6}"/>
              </a:ext>
            </a:extLst>
          </p:cNvPr>
          <p:cNvCxnSpPr>
            <a:cxnSpLocks/>
            <a:stCxn id="45" idx="3"/>
            <a:endCxn id="56" idx="1"/>
          </p:cNvCxnSpPr>
          <p:nvPr/>
        </p:nvCxnSpPr>
        <p:spPr>
          <a:xfrm flipV="1">
            <a:off x="5623184" y="5776699"/>
            <a:ext cx="1456892" cy="4878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9278AED-B948-4A49-94A3-1D7B054BA543}"/>
              </a:ext>
            </a:extLst>
          </p:cNvPr>
          <p:cNvCxnSpPr>
            <a:cxnSpLocks/>
            <a:stCxn id="43" idx="3"/>
            <a:endCxn id="55" idx="1"/>
          </p:cNvCxnSpPr>
          <p:nvPr/>
        </p:nvCxnSpPr>
        <p:spPr>
          <a:xfrm flipV="1">
            <a:off x="5613253" y="2575898"/>
            <a:ext cx="1430356" cy="28553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480606-2DCF-456D-BC94-832CCB16B8BF}"/>
              </a:ext>
            </a:extLst>
          </p:cNvPr>
          <p:cNvCxnSpPr>
            <a:cxnSpLocks/>
            <a:stCxn id="55" idx="1"/>
            <a:endCxn id="42" idx="3"/>
          </p:cNvCxnSpPr>
          <p:nvPr/>
        </p:nvCxnSpPr>
        <p:spPr>
          <a:xfrm flipH="1">
            <a:off x="5610071" y="2575898"/>
            <a:ext cx="1433538" cy="2037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A7BF2E3-1AF6-4E86-AC3F-3A074AC8939C}"/>
              </a:ext>
            </a:extLst>
          </p:cNvPr>
          <p:cNvCxnSpPr>
            <a:cxnSpLocks/>
            <a:stCxn id="40" idx="3"/>
            <a:endCxn id="54" idx="1"/>
          </p:cNvCxnSpPr>
          <p:nvPr/>
        </p:nvCxnSpPr>
        <p:spPr>
          <a:xfrm>
            <a:off x="5613253" y="3794658"/>
            <a:ext cx="1403187" cy="3561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EBF07D2-94A5-4A18-AD7D-568B59A650D6}"/>
              </a:ext>
            </a:extLst>
          </p:cNvPr>
          <p:cNvSpPr txBox="1"/>
          <p:nvPr/>
        </p:nvSpPr>
        <p:spPr>
          <a:xfrm>
            <a:off x="1665846" y="6209094"/>
            <a:ext cx="197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Matching </a:t>
            </a:r>
            <a:r>
              <a:rPr lang="en-US" i="1" dirty="0"/>
              <a:t>M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EC4A47-4FE4-4E2E-ADD6-609D19170A47}"/>
              </a:ext>
            </a:extLst>
          </p:cNvPr>
          <p:cNvSpPr txBox="1"/>
          <p:nvPr/>
        </p:nvSpPr>
        <p:spPr>
          <a:xfrm>
            <a:off x="5772581" y="6221148"/>
            <a:ext cx="1972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Matching </a:t>
            </a:r>
            <a:r>
              <a:rPr lang="en-US" i="1" dirty="0"/>
              <a:t>M’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5C5CFBB-5191-425E-8B03-98E15845FBFC}"/>
              </a:ext>
            </a:extLst>
          </p:cNvPr>
          <p:cNvSpPr txBox="1"/>
          <p:nvPr/>
        </p:nvSpPr>
        <p:spPr>
          <a:xfrm>
            <a:off x="562507" y="1442435"/>
            <a:ext cx="6582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the newly matched pair is happier in </a:t>
            </a:r>
            <a:r>
              <a:rPr lang="en-US" i="1" dirty="0"/>
              <a:t>M</a:t>
            </a:r>
            <a:r>
              <a:rPr lang="en-US" dirty="0"/>
              <a:t>’, then </a:t>
            </a:r>
            <a:r>
              <a:rPr lang="en-US" i="1" dirty="0"/>
              <a:t>M</a:t>
            </a:r>
            <a:r>
              <a:rPr lang="en-US" dirty="0"/>
              <a:t> is unstable</a:t>
            </a:r>
          </a:p>
        </p:txBody>
      </p:sp>
    </p:spTree>
    <p:extLst>
      <p:ext uri="{BB962C8B-B14F-4D97-AF65-F5344CB8AC3E}">
        <p14:creationId xmlns:p14="http://schemas.microsoft.com/office/powerpoint/2010/main" val="2605187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1B8CA-0717-4452-949E-0511AF7BD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Greedy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8B06F-C172-43BA-92DB-728730C5C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</a:t>
            </a:r>
            <a:r>
              <a:rPr lang="en-US" b="0" dirty="0"/>
              <a:t> A marketplace is </a:t>
            </a:r>
            <a:r>
              <a:rPr lang="en-US" b="0" i="1" dirty="0"/>
              <a:t>affiliate-agnostic</a:t>
            </a:r>
            <a:r>
              <a:rPr lang="en-US" b="0" dirty="0"/>
              <a:t> if all university preferences are consistent with their preferences over students.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AKA: Universities care about their own matches first and foremost, and then their students’ matches</a:t>
            </a:r>
          </a:p>
          <a:p>
            <a:endParaRPr lang="en-US" b="0" dirty="0"/>
          </a:p>
          <a:p>
            <a:r>
              <a:rPr lang="en-US" dirty="0"/>
              <a:t>Proposition</a:t>
            </a:r>
          </a:p>
          <a:p>
            <a:pPr algn="ctr"/>
            <a:r>
              <a:rPr lang="en-US" b="0" dirty="0"/>
              <a:t>In an affiliate-agnostic marketplace, the problem reduces to stable marriage.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EA944-7066-4C6A-83CD-4753EFA1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1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B3EBF-E438-442B-BAC3-FECAFAA3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Greedy Stability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D8D24-C44E-45EC-8785-DB26A211A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017569"/>
          </a:xfrm>
        </p:spPr>
        <p:txBody>
          <a:bodyPr/>
          <a:lstStyle/>
          <a:p>
            <a:r>
              <a:rPr lang="en-US" b="0" dirty="0"/>
              <a:t>We no longer assume the marketplace is affiliate-agnostic.</a:t>
            </a:r>
          </a:p>
          <a:p>
            <a:r>
              <a:rPr lang="en-US" b="0" dirty="0"/>
              <a:t>Then, there may be no stable matchings.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D4DCD1-CC6D-4394-BE02-12709486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61" name="Picture 60" descr="Logo&#10;&#10;Description automatically generated">
            <a:extLst>
              <a:ext uri="{FF2B5EF4-FFF2-40B4-BE49-F238E27FC236}">
                <a16:creationId xmlns:a16="http://schemas.microsoft.com/office/drawing/2014/main" id="{1125528F-4A2B-4197-A21D-79A64BD41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995" y="3974979"/>
            <a:ext cx="790547" cy="589655"/>
          </a:xfrm>
          <a:prstGeom prst="rect">
            <a:avLst/>
          </a:prstGeom>
        </p:spPr>
      </p:pic>
      <p:pic>
        <p:nvPicPr>
          <p:cNvPr id="62" name="Picture 61" descr="Logo&#10;&#10;Description automatically generated">
            <a:extLst>
              <a:ext uri="{FF2B5EF4-FFF2-40B4-BE49-F238E27FC236}">
                <a16:creationId xmlns:a16="http://schemas.microsoft.com/office/drawing/2014/main" id="{33631C44-E7D4-4A27-9A1A-229F944FD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040" y="3040663"/>
            <a:ext cx="672458" cy="589655"/>
          </a:xfrm>
          <a:prstGeom prst="rect">
            <a:avLst/>
          </a:prstGeom>
        </p:spPr>
      </p:pic>
      <p:pic>
        <p:nvPicPr>
          <p:cNvPr id="63" name="Picture 62" descr="Logo&#10;&#10;Description automatically generated">
            <a:extLst>
              <a:ext uri="{FF2B5EF4-FFF2-40B4-BE49-F238E27FC236}">
                <a16:creationId xmlns:a16="http://schemas.microsoft.com/office/drawing/2014/main" id="{4E1BE25F-C81C-43BA-B232-C7A8EFB1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191" y="4909295"/>
            <a:ext cx="628154" cy="647112"/>
          </a:xfrm>
          <a:prstGeom prst="rect">
            <a:avLst/>
          </a:prstGeom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F4D90615-E1C7-411F-9923-F3F6C6B24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7567" y="2998451"/>
            <a:ext cx="1013506" cy="674077"/>
          </a:xfrm>
          <a:prstGeom prst="rect">
            <a:avLst/>
          </a:prstGeom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DD9EC802-AC37-4AD5-83F2-3D588EB67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7567" y="3932767"/>
            <a:ext cx="1013506" cy="674077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E335690F-99B7-43C9-86CA-CABAD41BF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7567" y="4888977"/>
            <a:ext cx="1034061" cy="68774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58AEDFE-548B-43C8-9DF2-CD2F1A9D87A7}"/>
              </a:ext>
            </a:extLst>
          </p:cNvPr>
          <p:cNvSpPr txBox="1"/>
          <p:nvPr/>
        </p:nvSpPr>
        <p:spPr>
          <a:xfrm>
            <a:off x="2724932" y="3573690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A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B40A90A-3BBC-4A3B-AC17-9E47855BCC5E}"/>
              </a:ext>
            </a:extLst>
          </p:cNvPr>
          <p:cNvSpPr txBox="1"/>
          <p:nvPr/>
        </p:nvSpPr>
        <p:spPr>
          <a:xfrm>
            <a:off x="2664934" y="4524310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R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334B445-B50C-464C-A6F1-9559FB6166DE}"/>
              </a:ext>
            </a:extLst>
          </p:cNvPr>
          <p:cNvSpPr txBox="1"/>
          <p:nvPr/>
        </p:nvSpPr>
        <p:spPr>
          <a:xfrm>
            <a:off x="2467965" y="5512753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T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E831D8-1249-4933-A8EB-52445FB323C7}"/>
              </a:ext>
            </a:extLst>
          </p:cNvPr>
          <p:cNvSpPr txBox="1"/>
          <p:nvPr/>
        </p:nvSpPr>
        <p:spPr>
          <a:xfrm>
            <a:off x="2467965" y="3228901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46D2AB-6808-47C8-84E3-9E2B500CE7FD}"/>
              </a:ext>
            </a:extLst>
          </p:cNvPr>
          <p:cNvSpPr txBox="1"/>
          <p:nvPr/>
        </p:nvSpPr>
        <p:spPr>
          <a:xfrm>
            <a:off x="2467965" y="4075466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ABEB59C-5CC7-4DB8-8F06-7904E87EA0E1}"/>
              </a:ext>
            </a:extLst>
          </p:cNvPr>
          <p:cNvSpPr txBox="1"/>
          <p:nvPr/>
        </p:nvSpPr>
        <p:spPr>
          <a:xfrm>
            <a:off x="2467733" y="5078962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B4B8FED-7CB7-49D5-B6E5-D747615FFD27}"/>
              </a:ext>
            </a:extLst>
          </p:cNvPr>
          <p:cNvSpPr txBox="1"/>
          <p:nvPr/>
        </p:nvSpPr>
        <p:spPr>
          <a:xfrm>
            <a:off x="4141995" y="3580806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</a:t>
            </a:r>
            <a:r>
              <a:rPr lang="en-US" dirty="0"/>
              <a:t>MD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B916666-29E7-4BBE-8A86-52184918EBC2}"/>
              </a:ext>
            </a:extLst>
          </p:cNvPr>
          <p:cNvSpPr txBox="1"/>
          <p:nvPr/>
        </p:nvSpPr>
        <p:spPr>
          <a:xfrm>
            <a:off x="4081997" y="4531426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</a:t>
            </a:r>
            <a:r>
              <a:rPr lang="en-US" dirty="0"/>
              <a:t>PA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FCF0BC3-BECD-43CA-8302-9646FCC7D09B}"/>
              </a:ext>
            </a:extLst>
          </p:cNvPr>
          <p:cNvSpPr txBox="1"/>
          <p:nvPr/>
        </p:nvSpPr>
        <p:spPr>
          <a:xfrm>
            <a:off x="3885028" y="5519869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</a:t>
            </a:r>
            <a:r>
              <a:rPr lang="en-US" dirty="0"/>
              <a:t>WV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F749A23-9227-4991-B233-4FF2AF7A6645}"/>
              </a:ext>
            </a:extLst>
          </p:cNvPr>
          <p:cNvSpPr txBox="1"/>
          <p:nvPr/>
        </p:nvSpPr>
        <p:spPr>
          <a:xfrm>
            <a:off x="0" y="3193621"/>
            <a:ext cx="2664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WV &gt; PA &gt; MD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4774E1-40E1-4282-B787-6B64C37C14EC}"/>
              </a:ext>
            </a:extLst>
          </p:cNvPr>
          <p:cNvSpPr txBox="1"/>
          <p:nvPr/>
        </p:nvSpPr>
        <p:spPr>
          <a:xfrm>
            <a:off x="0" y="4041706"/>
            <a:ext cx="2664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MD &gt; WV &gt; PA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6CB366D-0945-4667-B07D-BD3168FE7308}"/>
              </a:ext>
            </a:extLst>
          </p:cNvPr>
          <p:cNvSpPr txBox="1"/>
          <p:nvPr/>
        </p:nvSpPr>
        <p:spPr>
          <a:xfrm>
            <a:off x="32155" y="5048184"/>
            <a:ext cx="26649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WV &gt; MD &gt; PA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2A847B7-04C8-4047-ACA7-DADA71E5E3E8}"/>
              </a:ext>
            </a:extLst>
          </p:cNvPr>
          <p:cNvSpPr txBox="1"/>
          <p:nvPr/>
        </p:nvSpPr>
        <p:spPr>
          <a:xfrm>
            <a:off x="4960765" y="3211474"/>
            <a:ext cx="4030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(R, WV) &gt; (A, MD) &gt; (T, PA) &gt; (R, PA) &gt; (T, WV) 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150C286-F378-4E6F-92A3-1EAD10A8747F}"/>
              </a:ext>
            </a:extLst>
          </p:cNvPr>
          <p:cNvSpPr txBox="1"/>
          <p:nvPr/>
        </p:nvSpPr>
        <p:spPr>
          <a:xfrm>
            <a:off x="4960765" y="4059559"/>
            <a:ext cx="4030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(A, WV) &gt; (T, WV) &gt; (A, MD) &gt; (T, MD) &gt; (R, PA)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2F622C1-DE11-411B-BA8C-6C21B2B3E726}"/>
              </a:ext>
            </a:extLst>
          </p:cNvPr>
          <p:cNvSpPr txBox="1"/>
          <p:nvPr/>
        </p:nvSpPr>
        <p:spPr>
          <a:xfrm>
            <a:off x="4960766" y="5066037"/>
            <a:ext cx="4030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/>
              <a:t>(A, MD) &gt; (R, MD) &gt; (T, WV) &gt; (R, PA) &gt; (A, PA)</a:t>
            </a:r>
          </a:p>
        </p:txBody>
      </p:sp>
    </p:spTree>
    <p:extLst>
      <p:ext uri="{BB962C8B-B14F-4D97-AF65-F5344CB8AC3E}">
        <p14:creationId xmlns:p14="http://schemas.microsoft.com/office/powerpoint/2010/main" val="136358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2" grpId="0"/>
      <p:bldP spid="83" grpId="0"/>
      <p:bldP spid="84" grpId="0"/>
      <p:bldP spid="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Stable marriage problem</a:t>
            </a:r>
          </a:p>
          <a:p>
            <a:pPr lvl="1"/>
            <a:r>
              <a:rPr lang="en-US" dirty="0"/>
              <a:t>Bipartite, one vertex to one vertex</a:t>
            </a:r>
          </a:p>
          <a:p>
            <a:pPr lvl="1"/>
            <a:r>
              <a:rPr lang="en-US" dirty="0"/>
              <a:t>Gale-Shapley can always find this in poly-time by having jockeys propose to horses, but this favors jockeys</a:t>
            </a:r>
          </a:p>
          <a:p>
            <a:pPr lvl="1"/>
            <a:r>
              <a:rPr lang="en-US" dirty="0"/>
              <a:t>There are lots of variants of the problem that break theory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Stable roommates problem</a:t>
            </a:r>
          </a:p>
          <a:p>
            <a:pPr lvl="1"/>
            <a:r>
              <a:rPr lang="en-US" dirty="0"/>
              <a:t>Not bipartite, one vertex to one vertex </a:t>
            </a:r>
          </a:p>
          <a:p>
            <a:pPr lvl="1"/>
            <a:r>
              <a:rPr lang="en-US" dirty="0"/>
              <a:t>Irving’s algorithm finds a stable matching if it exists, otherwise reports failure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Hospitals/Residents problem</a:t>
            </a:r>
          </a:p>
          <a:p>
            <a:pPr lvl="1"/>
            <a:r>
              <a:rPr lang="en-US" dirty="0"/>
              <a:t>Bipartite, one vertex to many vertices</a:t>
            </a:r>
          </a:p>
          <a:p>
            <a:pPr lvl="1"/>
            <a:r>
              <a:rPr lang="en-US" dirty="0"/>
              <a:t>Actually used in practice (NRMP, lawyers, sororities)</a:t>
            </a:r>
          </a:p>
          <a:p>
            <a:pPr lvl="1"/>
            <a:r>
              <a:rPr lang="en-US" dirty="0"/>
              <a:t>Lots of finicky details for handling </a:t>
            </a:r>
            <a:r>
              <a:rPr lang="en-US" dirty="0" err="1"/>
              <a:t>complementaries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66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5C8C5-F6C1-4833-AEC7-D331551D0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Designing Affiliate Matching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C45B6-BC0C-428C-8DBE-62384E92D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1" dirty="0"/>
              <a:t>Does an affiliate matching mechanism reify notions of prestige in a way that produces harm?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If you go to a prestigious school, you likely access to better resources that give you a better outcome.</a:t>
            </a:r>
          </a:p>
          <a:p>
            <a:r>
              <a:rPr lang="en-US" b="0" i="1" dirty="0"/>
              <a:t>How do current affiliate marketplaces operate?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Can this model be used in some way? Is preference elicitation reasonable? Can we make it strategy-proof?</a:t>
            </a:r>
          </a:p>
          <a:p>
            <a:r>
              <a:rPr lang="en-US" b="0" i="1" dirty="0"/>
              <a:t>How much do employers care about their affiliates? How much </a:t>
            </a:r>
            <a:r>
              <a:rPr lang="en-US" i="1" dirty="0"/>
              <a:t>should</a:t>
            </a:r>
            <a:r>
              <a:rPr lang="en-US" b="0" i="1" dirty="0"/>
              <a:t> they care?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Qualitative results in the survey yielded many different philosophies.</a:t>
            </a:r>
          </a:p>
          <a:p>
            <a:r>
              <a:rPr lang="en-US" b="0" i="1" dirty="0"/>
              <a:t>What is the right definition of stability?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Greedy stability is not the only notion of stability. Is it too weak? To strong? Helpful? Unhelpful?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0576B-DAFD-402A-8089-51BECCD95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6E113-6A63-425C-8C06-B88A3B3DD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Extension: Dichotomous preferences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C517F-23F5-4224-B214-D52913D0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B32A735-A9B6-4D58-97D4-9D7DE0DD1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8435788" cy="4373563"/>
          </a:xfrm>
        </p:spPr>
        <p:txBody>
          <a:bodyPr>
            <a:normAutofit/>
          </a:bodyPr>
          <a:lstStyle/>
          <a:p>
            <a:r>
              <a:rPr lang="en-US" sz="1600" dirty="0"/>
              <a:t>Similar existing marketplaces are simplified: </a:t>
            </a:r>
            <a:r>
              <a:rPr lang="en-US" sz="1600" b="0" dirty="0"/>
              <a:t>each applicant submits their top 2 preferences, schools do initial acceptances based off of this, then it is decentralized.</a:t>
            </a:r>
          </a:p>
          <a:p>
            <a:endParaRPr lang="en-US" sz="1600" b="0" dirty="0"/>
          </a:p>
          <a:p>
            <a:r>
              <a:rPr lang="en-US" sz="1600" dirty="0"/>
              <a:t>Why is this good?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It’s easy for people to submit their top 2</a:t>
            </a:r>
          </a:p>
          <a:p>
            <a:endParaRPr lang="en-US" sz="1600" b="0" dirty="0"/>
          </a:p>
          <a:p>
            <a:r>
              <a:rPr lang="en-US" sz="1600" dirty="0"/>
              <a:t>Affiliate matching: </a:t>
            </a:r>
            <a:r>
              <a:rPr lang="en-US" sz="1600" b="0" dirty="0"/>
              <a:t>should students give entire rankings over schools? Can they? Can schools give entire rankings over tuples?</a:t>
            </a:r>
          </a:p>
          <a:p>
            <a:endParaRPr lang="en-US" sz="1600" b="0" dirty="0"/>
          </a:p>
          <a:p>
            <a:r>
              <a:rPr lang="en-US" sz="1600" dirty="0"/>
              <a:t>Simplification: </a:t>
            </a:r>
            <a:r>
              <a:rPr lang="en-US" sz="1600" b="0" dirty="0"/>
              <a:t>Everyone has a binary approval/disapproval indicator for each university/student</a:t>
            </a:r>
          </a:p>
        </p:txBody>
      </p:sp>
    </p:spTree>
    <p:extLst>
      <p:ext uri="{BB962C8B-B14F-4D97-AF65-F5344CB8AC3E}">
        <p14:creationId xmlns:p14="http://schemas.microsoft.com/office/powerpoint/2010/main" val="189284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7AF1-581B-4EBF-B614-54E9EBF7A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Extension: Dichotomous preferences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DD9CA-3A9A-4B8F-9CE4-1DD88BDFD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4114800" cy="437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UMD’s Preferences: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Approve or disapprove of each student for itself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Approve or disapprove of each university for each affiliate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Value of a matching: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Start at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Add 1 for every match it receives that it likes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Add </a:t>
            </a:r>
            <a:r>
              <a:rPr lang="el-GR" b="0" i="0" dirty="0">
                <a:effectLst/>
                <a:latin typeface="Arial" panose="020B0604020202020204" pitchFamily="34" charset="0"/>
              </a:rPr>
              <a:t>λ</a:t>
            </a:r>
            <a:r>
              <a:rPr lang="en-US" b="0" i="0" dirty="0">
                <a:effectLst/>
                <a:latin typeface="Arial" panose="020B0604020202020204" pitchFamily="34" charset="0"/>
              </a:rPr>
              <a:t> for every match an affiliate receives that it likes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FEAD2-E7F9-4D17-B488-83C78286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D501017-4834-4949-9BEF-CD9740E7C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449" y="3530788"/>
            <a:ext cx="790547" cy="58965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727A976-4135-4937-9A3F-6DF21A0B8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494" y="2596472"/>
            <a:ext cx="672458" cy="589655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BE5929B-1787-4B43-A008-C34465C93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645" y="4465104"/>
            <a:ext cx="628154" cy="647112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34C5142-093E-4055-B5DD-F95643A91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021" y="2554260"/>
            <a:ext cx="1013506" cy="674077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000CDE5-B7CB-4337-A2C4-9F5FB892A7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021" y="3488576"/>
            <a:ext cx="1013506" cy="674077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079E5ABF-B37A-4D33-BE29-01C1BC64D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021" y="4444786"/>
            <a:ext cx="1034061" cy="6877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C2FC95-5AA0-442D-BA71-8C801728FBA0}"/>
              </a:ext>
            </a:extLst>
          </p:cNvPr>
          <p:cNvSpPr txBox="1"/>
          <p:nvPr/>
        </p:nvSpPr>
        <p:spPr>
          <a:xfrm>
            <a:off x="5656386" y="3129499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A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59AE44-20DF-4594-B226-2C088E1FD11D}"/>
              </a:ext>
            </a:extLst>
          </p:cNvPr>
          <p:cNvSpPr txBox="1"/>
          <p:nvPr/>
        </p:nvSpPr>
        <p:spPr>
          <a:xfrm>
            <a:off x="5596388" y="4080119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52645-335A-402C-8CA8-DE52FD0124BA}"/>
              </a:ext>
            </a:extLst>
          </p:cNvPr>
          <p:cNvSpPr txBox="1"/>
          <p:nvPr/>
        </p:nvSpPr>
        <p:spPr>
          <a:xfrm>
            <a:off x="5399419" y="5068562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75B14B-3BC5-49C5-9B9C-1FC238A3840D}"/>
              </a:ext>
            </a:extLst>
          </p:cNvPr>
          <p:cNvSpPr txBox="1"/>
          <p:nvPr/>
        </p:nvSpPr>
        <p:spPr>
          <a:xfrm>
            <a:off x="5399419" y="2784710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B6347-08A9-4A28-98AB-DB7CDCA47982}"/>
              </a:ext>
            </a:extLst>
          </p:cNvPr>
          <p:cNvSpPr txBox="1"/>
          <p:nvPr/>
        </p:nvSpPr>
        <p:spPr>
          <a:xfrm>
            <a:off x="5399419" y="3631275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ADF23-2734-4F63-90AA-0167C8352966}"/>
              </a:ext>
            </a:extLst>
          </p:cNvPr>
          <p:cNvSpPr txBox="1"/>
          <p:nvPr/>
        </p:nvSpPr>
        <p:spPr>
          <a:xfrm>
            <a:off x="5399187" y="4634771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2F8860-2FD5-4845-A686-14F5CCF08900}"/>
              </a:ext>
            </a:extLst>
          </p:cNvPr>
          <p:cNvSpPr txBox="1"/>
          <p:nvPr/>
        </p:nvSpPr>
        <p:spPr>
          <a:xfrm>
            <a:off x="7073449" y="3136615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</a:t>
            </a:r>
            <a:r>
              <a:rPr lang="en-US" dirty="0"/>
              <a:t>MD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53D540-4572-436C-A736-BAD6E1A09F03}"/>
              </a:ext>
            </a:extLst>
          </p:cNvPr>
          <p:cNvSpPr txBox="1"/>
          <p:nvPr/>
        </p:nvSpPr>
        <p:spPr>
          <a:xfrm>
            <a:off x="7013451" y="4087235"/>
            <a:ext cx="878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</a:t>
            </a:r>
            <a:r>
              <a:rPr lang="en-US" dirty="0"/>
              <a:t>PA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6EF5B-DC7B-4640-9452-19B73AD00C06}"/>
              </a:ext>
            </a:extLst>
          </p:cNvPr>
          <p:cNvSpPr txBox="1"/>
          <p:nvPr/>
        </p:nvSpPr>
        <p:spPr>
          <a:xfrm>
            <a:off x="6816482" y="5075678"/>
            <a:ext cx="1272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/>
              <a:t> </a:t>
            </a:r>
            <a:r>
              <a:rPr lang="en-US" dirty="0"/>
              <a:t>WV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473457-8BAE-449B-A042-E914317E32F9}"/>
              </a:ext>
            </a:extLst>
          </p:cNvPr>
          <p:cNvSpPr txBox="1"/>
          <p:nvPr/>
        </p:nvSpPr>
        <p:spPr>
          <a:xfrm>
            <a:off x="4754571" y="2761898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E84DF3-8F1F-4611-B3EC-D4C320EEAEFA}"/>
              </a:ext>
            </a:extLst>
          </p:cNvPr>
          <p:cNvSpPr txBox="1"/>
          <p:nvPr/>
        </p:nvSpPr>
        <p:spPr>
          <a:xfrm>
            <a:off x="4754571" y="3549731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EA209D-5F4D-4C99-9714-A86C52E1679A}"/>
              </a:ext>
            </a:extLst>
          </p:cNvPr>
          <p:cNvSpPr txBox="1"/>
          <p:nvPr/>
        </p:nvSpPr>
        <p:spPr>
          <a:xfrm>
            <a:off x="4782918" y="4573216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C939D7-D335-4CCF-9500-40F6D4ED1248}"/>
              </a:ext>
            </a:extLst>
          </p:cNvPr>
          <p:cNvSpPr txBox="1"/>
          <p:nvPr/>
        </p:nvSpPr>
        <p:spPr>
          <a:xfrm>
            <a:off x="7705343" y="2655432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BA402C-ED8E-44BA-9656-AE3565B67180}"/>
              </a:ext>
            </a:extLst>
          </p:cNvPr>
          <p:cNvSpPr txBox="1"/>
          <p:nvPr/>
        </p:nvSpPr>
        <p:spPr>
          <a:xfrm>
            <a:off x="7705343" y="3443265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DB593D-BE76-449D-82C2-5EC07CF4598B}"/>
              </a:ext>
            </a:extLst>
          </p:cNvPr>
          <p:cNvSpPr txBox="1"/>
          <p:nvPr/>
        </p:nvSpPr>
        <p:spPr>
          <a:xfrm>
            <a:off x="7733690" y="4466750"/>
            <a:ext cx="75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5CF72F-9576-41B7-9ED9-796E69CEB899}"/>
              </a:ext>
            </a:extLst>
          </p:cNvPr>
          <p:cNvSpPr txBox="1"/>
          <p:nvPr/>
        </p:nvSpPr>
        <p:spPr>
          <a:xfrm>
            <a:off x="4211363" y="2150546"/>
            <a:ext cx="1901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UMD’s match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72034F-3048-4664-BE16-6D2FD55592C4}"/>
              </a:ext>
            </a:extLst>
          </p:cNvPr>
          <p:cNvSpPr txBox="1"/>
          <p:nvPr/>
        </p:nvSpPr>
        <p:spPr>
          <a:xfrm>
            <a:off x="4810729" y="5638319"/>
            <a:ext cx="4257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Value of match: 1+</a:t>
            </a:r>
            <a:r>
              <a:rPr lang="el-GR" dirty="0">
                <a:latin typeface="Arial" panose="020B0604020202020204" pitchFamily="34" charset="0"/>
              </a:rPr>
              <a:t> λ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CD7DAE-F8CC-4E22-8FBC-E5C4E490303B}"/>
              </a:ext>
            </a:extLst>
          </p:cNvPr>
          <p:cNvSpPr txBox="1"/>
          <p:nvPr/>
        </p:nvSpPr>
        <p:spPr>
          <a:xfrm>
            <a:off x="7376629" y="2123314"/>
            <a:ext cx="1901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A’s match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453C271-52F3-473B-BD5D-DAB8968B6F79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6542527" y="2891299"/>
            <a:ext cx="530922" cy="934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16CDDEB-4A7D-4905-969E-AE46C525BDEE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415161" y="3825616"/>
            <a:ext cx="739484" cy="963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872D6D-B23D-46A2-A9EA-09A1A23721B1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563082" y="2891299"/>
            <a:ext cx="382999" cy="189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17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BF15-CBD1-4FA0-B402-DB16FF4DB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Dichotomous </a:t>
            </a:r>
            <a:r>
              <a:rPr lang="en-US" dirty="0" err="1"/>
              <a:t>Prefs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F9BD5-98A7-4742-8F5B-532B55EE2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Preference elicitation </a:t>
            </a:r>
            <a:r>
              <a:rPr lang="en-US" b="0" dirty="0"/>
              <a:t>– simple, easy to get, will never contradict itself</a:t>
            </a:r>
          </a:p>
          <a:p>
            <a:endParaRPr lang="en-US" dirty="0"/>
          </a:p>
          <a:p>
            <a:r>
              <a:rPr lang="en-US" dirty="0"/>
              <a:t>Problem solvability </a:t>
            </a:r>
            <a:r>
              <a:rPr lang="en-US" b="0" dirty="0"/>
              <a:t>– there is always a stable solution and it can be found efficiently (even in many-to-many matches)</a:t>
            </a:r>
          </a:p>
          <a:p>
            <a:endParaRPr lang="en-US" b="0" dirty="0"/>
          </a:p>
          <a:p>
            <a:r>
              <a:rPr lang="en-US" dirty="0"/>
              <a:t>Problems? </a:t>
            </a:r>
            <a:r>
              <a:rPr lang="en-US" b="0" dirty="0"/>
              <a:t>– is it over simplified? Is our notion of valuation “right”? Does this really model real world problems?</a:t>
            </a:r>
          </a:p>
          <a:p>
            <a:endParaRPr lang="en-US" b="0" dirty="0"/>
          </a:p>
          <a:p>
            <a:r>
              <a:rPr lang="en-US" dirty="0"/>
              <a:t>Proposed problems </a:t>
            </a:r>
            <a:r>
              <a:rPr lang="en-US" b="0" dirty="0"/>
              <a:t>– faculty hiring </a:t>
            </a:r>
            <a:r>
              <a:rPr lang="en-US" b="0" i="1" dirty="0"/>
              <a:t>interviews</a:t>
            </a:r>
            <a:r>
              <a:rPr lang="en-US" b="0" dirty="0"/>
              <a:t>, playdates!, study abroad, student projects, dog breeding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9FEA0A-AFCC-4670-B6AA-15FE4EFB3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185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847F-80F6-4BAC-A0B2-D99FFE020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Here IS A DOGGO</a:t>
            </a:r>
          </a:p>
        </p:txBody>
      </p:sp>
      <p:pic>
        <p:nvPicPr>
          <p:cNvPr id="6" name="Content Placeholder 5" descr="A dog lying on a bed&#10;&#10;Description automatically generated with medium confidence">
            <a:extLst>
              <a:ext uri="{FF2B5EF4-FFF2-40B4-BE49-F238E27FC236}">
                <a16:creationId xmlns:a16="http://schemas.microsoft.com/office/drawing/2014/main" id="{51F8C383-3903-4E85-9270-6F5D3C081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7667" y="3663599"/>
            <a:ext cx="1516669" cy="3033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E3CCD-E036-48CD-A920-511028E47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A dog lying on a couch&#10;&#10;Description automatically generated with medium confidence">
            <a:extLst>
              <a:ext uri="{FF2B5EF4-FFF2-40B4-BE49-F238E27FC236}">
                <a16:creationId xmlns:a16="http://schemas.microsoft.com/office/drawing/2014/main" id="{9318158C-EAB4-499E-B93B-1915DC767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32" y="143434"/>
            <a:ext cx="1846730" cy="3693459"/>
          </a:xfrm>
          <a:prstGeom prst="rect">
            <a:avLst/>
          </a:prstGeom>
        </p:spPr>
      </p:pic>
      <p:pic>
        <p:nvPicPr>
          <p:cNvPr id="10" name="Picture 9" descr="A dog lying on a bed&#10;&#10;Description automatically generated with low confidence">
            <a:extLst>
              <a:ext uri="{FF2B5EF4-FFF2-40B4-BE49-F238E27FC236}">
                <a16:creationId xmlns:a16="http://schemas.microsoft.com/office/drawing/2014/main" id="{C9429489-BC9C-43EA-9550-728292F8B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100" y="3184870"/>
            <a:ext cx="1714500" cy="3429000"/>
          </a:xfrm>
          <a:prstGeom prst="rect">
            <a:avLst/>
          </a:prstGeom>
        </p:spPr>
      </p:pic>
      <p:pic>
        <p:nvPicPr>
          <p:cNvPr id="12" name="Picture 11" descr="A dog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2072FB0F-3BCF-4248-8A47-1E7FDD291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910" y="1698074"/>
            <a:ext cx="2219683" cy="4439365"/>
          </a:xfrm>
          <a:prstGeom prst="rect">
            <a:avLst/>
          </a:prstGeom>
        </p:spPr>
      </p:pic>
      <p:pic>
        <p:nvPicPr>
          <p:cNvPr id="14" name="Picture 13" descr="A dog lying on a blanket&#10;&#10;Description automatically generated with medium confidence">
            <a:extLst>
              <a:ext uri="{FF2B5EF4-FFF2-40B4-BE49-F238E27FC236}">
                <a16:creationId xmlns:a16="http://schemas.microsoft.com/office/drawing/2014/main" id="{EC828441-65E0-4589-838F-B75370084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487" y="3180387"/>
            <a:ext cx="1402977" cy="2805954"/>
          </a:xfrm>
          <a:prstGeom prst="rect">
            <a:avLst/>
          </a:prstGeom>
        </p:spPr>
      </p:pic>
      <p:pic>
        <p:nvPicPr>
          <p:cNvPr id="16" name="Picture 15" descr="A dog sitting in the grass&#10;&#10;Description automatically generated with medium confidence">
            <a:extLst>
              <a:ext uri="{FF2B5EF4-FFF2-40B4-BE49-F238E27FC236}">
                <a16:creationId xmlns:a16="http://schemas.microsoft.com/office/drawing/2014/main" id="{5419F42B-6F44-4319-87AE-E7F9F140E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2410" y="152718"/>
            <a:ext cx="1680883" cy="3361765"/>
          </a:xfrm>
          <a:prstGeom prst="rect">
            <a:avLst/>
          </a:prstGeom>
        </p:spPr>
      </p:pic>
      <p:pic>
        <p:nvPicPr>
          <p:cNvPr id="18" name="Picture 17" descr="A picture containing dog, indoor, laying, mammal&#10;&#10;Description automatically generated">
            <a:extLst>
              <a:ext uri="{FF2B5EF4-FFF2-40B4-BE49-F238E27FC236}">
                <a16:creationId xmlns:a16="http://schemas.microsoft.com/office/drawing/2014/main" id="{F0A6FEDE-58B2-4303-BD18-0B7C41D65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607" y="1666539"/>
            <a:ext cx="1402977" cy="280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2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The Affiliate Matching Problem</a:t>
            </a:r>
            <a:br>
              <a:rPr lang="en-US" dirty="0"/>
            </a:br>
            <a:r>
              <a:rPr lang="en-US" dirty="0"/>
              <a:t>(Dooley &amp; Dickerson ‘20)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04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F8FB1-C0DD-4940-B04B-E87B0018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545CC-81DF-49CA-A378-AD6AE27E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9000"/>
            <a:ext cx="7620000" cy="2697163"/>
          </a:xfrm>
        </p:spPr>
        <p:txBody>
          <a:bodyPr/>
          <a:lstStyle/>
          <a:p>
            <a:r>
              <a:rPr lang="en-US" dirty="0"/>
              <a:t>Take this survey:</a:t>
            </a:r>
          </a:p>
          <a:p>
            <a:pPr algn="ctr"/>
            <a:r>
              <a:rPr lang="en-US" b="0" dirty="0">
                <a:hlinkClick r:id="rId2"/>
              </a:rPr>
              <a:t>https://tinyurl.com/affmatch</a:t>
            </a:r>
            <a:r>
              <a:rPr lang="en-US" b="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555F8-2CA4-48AB-9261-94585F40C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0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basis: One-to-Many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9803223F-A7D0-4EBF-99D1-8852BD0A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024" y="3487415"/>
            <a:ext cx="1301390" cy="97068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1F3340C1-B11D-4556-9CC9-D82CD4D8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93" y="1912537"/>
            <a:ext cx="1106993" cy="970684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0D44ADE2-67C5-4203-AD4B-642A5EC6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60" y="5066045"/>
            <a:ext cx="1034061" cy="10652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5B9504-617E-41C4-A5B2-5D7EB5C14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82" y="1760137"/>
            <a:ext cx="1013506" cy="6740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BAACAC-6EA2-47B7-8E29-2BC75943D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82" y="2586614"/>
            <a:ext cx="1013506" cy="6740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A747D3-F610-4B55-BFEA-49922670F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900" y="3413091"/>
            <a:ext cx="1013506" cy="6740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E3FA6A-2725-4502-B8C9-655B44174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82" y="4239568"/>
            <a:ext cx="1013506" cy="6740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D3C3C9-525E-4B9F-8215-D65F4C997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82" y="5066045"/>
            <a:ext cx="1013506" cy="6740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1D9963-2663-46F2-9F44-1A6AB3BF7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900" y="5892522"/>
            <a:ext cx="1013506" cy="67407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0A1C380-BB1B-4872-9832-A78E7B947028}"/>
              </a:ext>
            </a:extLst>
          </p:cNvPr>
          <p:cNvSpPr txBox="1"/>
          <p:nvPr/>
        </p:nvSpPr>
        <p:spPr>
          <a:xfrm>
            <a:off x="6779895" y="378809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30D775-6316-4901-8FD6-ADF27BCCD61A}"/>
              </a:ext>
            </a:extLst>
          </p:cNvPr>
          <p:cNvSpPr txBox="1"/>
          <p:nvPr/>
        </p:nvSpPr>
        <p:spPr>
          <a:xfrm>
            <a:off x="6779895" y="236968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AD7645-47EA-4454-9098-ED74C2F5F937}"/>
              </a:ext>
            </a:extLst>
          </p:cNvPr>
          <p:cNvSpPr txBox="1"/>
          <p:nvPr/>
        </p:nvSpPr>
        <p:spPr>
          <a:xfrm>
            <a:off x="6779895" y="5229348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482AF43-81BF-4874-86C9-CD8573C03174}"/>
              </a:ext>
            </a:extLst>
          </p:cNvPr>
          <p:cNvCxnSpPr>
            <a:stCxn id="27" idx="3"/>
            <a:endCxn id="21" idx="1"/>
          </p:cNvCxnSpPr>
          <p:nvPr/>
        </p:nvCxnSpPr>
        <p:spPr>
          <a:xfrm>
            <a:off x="2625588" y="2097176"/>
            <a:ext cx="2591436" cy="18755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D29B5D0-D69D-4495-8923-DB84D09EB08F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 flipV="1">
            <a:off x="2625588" y="2397879"/>
            <a:ext cx="2618605" cy="525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22BF5D-AB3B-48E9-A0F0-02055598B2A2}"/>
              </a:ext>
            </a:extLst>
          </p:cNvPr>
          <p:cNvCxnSpPr>
            <a:cxnSpLocks/>
            <a:stCxn id="31" idx="3"/>
            <a:endCxn id="25" idx="1"/>
          </p:cNvCxnSpPr>
          <p:nvPr/>
        </p:nvCxnSpPr>
        <p:spPr>
          <a:xfrm>
            <a:off x="2622406" y="3750130"/>
            <a:ext cx="2658254" cy="18485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9312C6D-7245-476D-B558-BED2B75204F9}"/>
              </a:ext>
            </a:extLst>
          </p:cNvPr>
          <p:cNvCxnSpPr>
            <a:cxnSpLocks/>
            <a:stCxn id="32" idx="3"/>
            <a:endCxn id="21" idx="1"/>
          </p:cNvCxnSpPr>
          <p:nvPr/>
        </p:nvCxnSpPr>
        <p:spPr>
          <a:xfrm flipV="1">
            <a:off x="2625588" y="3972757"/>
            <a:ext cx="2591436" cy="6038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3CF832-DFDA-46A3-8384-DAE9317F02D2}"/>
              </a:ext>
            </a:extLst>
          </p:cNvPr>
          <p:cNvCxnSpPr>
            <a:cxnSpLocks/>
            <a:stCxn id="33" idx="3"/>
            <a:endCxn id="23" idx="1"/>
          </p:cNvCxnSpPr>
          <p:nvPr/>
        </p:nvCxnSpPr>
        <p:spPr>
          <a:xfrm flipV="1">
            <a:off x="2625588" y="2397879"/>
            <a:ext cx="2618605" cy="30052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BDB38A4-648F-49E6-8AD3-D48205C3F569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705100" y="5598680"/>
            <a:ext cx="2575560" cy="668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47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Affiliations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9803223F-A7D0-4EBF-99D1-8852BD0A8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024" y="3487415"/>
            <a:ext cx="1301390" cy="970684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1F3340C1-B11D-4556-9CC9-D82CD4D8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193" y="1912537"/>
            <a:ext cx="1106993" cy="970684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0D44ADE2-67C5-4203-AD4B-642A5EC6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0660" y="5066045"/>
            <a:ext cx="1034061" cy="10652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15B9504-617E-41C4-A5B2-5D7EB5C14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82" y="1760137"/>
            <a:ext cx="1013506" cy="67407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2BAACAC-6EA2-47B7-8E29-2BC75943D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82" y="2586614"/>
            <a:ext cx="1013506" cy="6740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A747D3-F610-4B55-BFEA-49922670F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900" y="3413091"/>
            <a:ext cx="1013506" cy="6740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DE3FA6A-2725-4502-B8C9-655B44174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82" y="4239568"/>
            <a:ext cx="1013506" cy="67407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4D3C3C9-525E-4B9F-8215-D65F4C997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082" y="5066045"/>
            <a:ext cx="1013506" cy="67407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51D9963-2663-46F2-9F44-1A6AB3BF7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8900" y="5892522"/>
            <a:ext cx="1013506" cy="67407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0A1C380-BB1B-4872-9832-A78E7B947028}"/>
              </a:ext>
            </a:extLst>
          </p:cNvPr>
          <p:cNvSpPr txBox="1"/>
          <p:nvPr/>
        </p:nvSpPr>
        <p:spPr>
          <a:xfrm>
            <a:off x="6779895" y="378809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30D775-6316-4901-8FD6-ADF27BCCD61A}"/>
              </a:ext>
            </a:extLst>
          </p:cNvPr>
          <p:cNvSpPr txBox="1"/>
          <p:nvPr/>
        </p:nvSpPr>
        <p:spPr>
          <a:xfrm>
            <a:off x="6779895" y="236968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AD7645-47EA-4454-9098-ED74C2F5F937}"/>
              </a:ext>
            </a:extLst>
          </p:cNvPr>
          <p:cNvSpPr txBox="1"/>
          <p:nvPr/>
        </p:nvSpPr>
        <p:spPr>
          <a:xfrm>
            <a:off x="6779895" y="5229348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</p:spTree>
    <p:extLst>
      <p:ext uri="{BB962C8B-B14F-4D97-AF65-F5344CB8AC3E}">
        <p14:creationId xmlns:p14="http://schemas.microsoft.com/office/powerpoint/2010/main" val="270289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Affiliations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02C05A1-4C1C-4B74-818C-230BCA64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1760137"/>
            <a:ext cx="1013506" cy="674077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5322FF5-0765-4AB3-A51A-FF49BA5B3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2594807"/>
            <a:ext cx="1013506" cy="67407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642E88F-0186-4C2B-83CB-CAE9AF3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3421284"/>
            <a:ext cx="1013506" cy="674077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8ADC0870-41F9-4113-BE86-FB683839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00" y="4239567"/>
            <a:ext cx="1013506" cy="674077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7FC2985B-74B3-49E1-8091-A3A9508D1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82" y="5057850"/>
            <a:ext cx="1013506" cy="6740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D76B8093-E22E-4DEC-8DA9-63CCA1D8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458" y="5884327"/>
            <a:ext cx="1034061" cy="6877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8D8D0E6-090B-4513-8AE6-9280751419E2}"/>
              </a:ext>
            </a:extLst>
          </p:cNvPr>
          <p:cNvSpPr txBox="1"/>
          <p:nvPr/>
        </p:nvSpPr>
        <p:spPr>
          <a:xfrm>
            <a:off x="1501140" y="1945958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DAF89-0FC7-4A89-9B02-6842B5BC291D}"/>
              </a:ext>
            </a:extLst>
          </p:cNvPr>
          <p:cNvSpPr txBox="1"/>
          <p:nvPr/>
        </p:nvSpPr>
        <p:spPr>
          <a:xfrm>
            <a:off x="1501140" y="2769763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957509-CC23-4054-B9EC-7DA174F7DE4F}"/>
              </a:ext>
            </a:extLst>
          </p:cNvPr>
          <p:cNvSpPr txBox="1"/>
          <p:nvPr/>
        </p:nvSpPr>
        <p:spPr>
          <a:xfrm>
            <a:off x="1501140" y="36044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8D8ECF-7BFB-40BA-B4A0-739A9FC8B166}"/>
              </a:ext>
            </a:extLst>
          </p:cNvPr>
          <p:cNvSpPr txBox="1"/>
          <p:nvPr/>
        </p:nvSpPr>
        <p:spPr>
          <a:xfrm>
            <a:off x="1496151" y="4418620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653B6-73E2-4834-8D4A-227BEF35CBAD}"/>
              </a:ext>
            </a:extLst>
          </p:cNvPr>
          <p:cNvSpPr txBox="1"/>
          <p:nvPr/>
        </p:nvSpPr>
        <p:spPr>
          <a:xfrm>
            <a:off x="1501140" y="524099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75CFFF-9538-48AB-B1C5-356E6A2F23E7}"/>
              </a:ext>
            </a:extLst>
          </p:cNvPr>
          <p:cNvSpPr txBox="1"/>
          <p:nvPr/>
        </p:nvSpPr>
        <p:spPr>
          <a:xfrm>
            <a:off x="1501140" y="6074312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0EAB8D8B-D0BB-438B-ADFE-CCF84591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024" y="3487415"/>
            <a:ext cx="1301390" cy="970684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165B1C93-968E-4FA0-86D9-C72AC31FF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193" y="1912537"/>
            <a:ext cx="1106993" cy="970684"/>
          </a:xfrm>
          <a:prstGeom prst="rect">
            <a:avLst/>
          </a:prstGeo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7F456A3E-B9B4-41E2-BD1B-A2DE177B4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660" y="5066045"/>
            <a:ext cx="1034061" cy="106527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3A5942-6B31-4B25-9D67-08EAC1D543E5}"/>
              </a:ext>
            </a:extLst>
          </p:cNvPr>
          <p:cNvSpPr txBox="1"/>
          <p:nvPr/>
        </p:nvSpPr>
        <p:spPr>
          <a:xfrm>
            <a:off x="6779895" y="378809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97713A-DC5A-4CD2-A010-8DB73BFFFA19}"/>
              </a:ext>
            </a:extLst>
          </p:cNvPr>
          <p:cNvSpPr txBox="1"/>
          <p:nvPr/>
        </p:nvSpPr>
        <p:spPr>
          <a:xfrm>
            <a:off x="6779895" y="236968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F99F86-623D-490A-8DBB-7429C2D7DED1}"/>
              </a:ext>
            </a:extLst>
          </p:cNvPr>
          <p:cNvSpPr txBox="1"/>
          <p:nvPr/>
        </p:nvSpPr>
        <p:spPr>
          <a:xfrm>
            <a:off x="6779895" y="5229348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2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059D92-E4FB-48A3-BAF6-1CECB9903B7D}"/>
              </a:ext>
            </a:extLst>
          </p:cNvPr>
          <p:cNvCxnSpPr/>
          <p:nvPr/>
        </p:nvCxnSpPr>
        <p:spPr>
          <a:xfrm>
            <a:off x="2625588" y="2097176"/>
            <a:ext cx="2591436" cy="18755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B9B9DA8-6DA2-4BF7-8E20-5DA0D6D762AB}"/>
              </a:ext>
            </a:extLst>
          </p:cNvPr>
          <p:cNvSpPr txBox="1"/>
          <p:nvPr/>
        </p:nvSpPr>
        <p:spPr>
          <a:xfrm>
            <a:off x="3161915" y="2256713"/>
            <a:ext cx="3569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Does the student like this?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C385573-EDD3-49C8-8F3F-930DFC378FE2}"/>
              </a:ext>
            </a:extLst>
          </p:cNvPr>
          <p:cNvSpPr txBox="1"/>
          <p:nvPr/>
        </p:nvSpPr>
        <p:spPr>
          <a:xfrm>
            <a:off x="3587365" y="2580890"/>
            <a:ext cx="3569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Does Penn State like this?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D012313-814E-4FE9-A76D-7ED2AE14E0F4}"/>
              </a:ext>
            </a:extLst>
          </p:cNvPr>
          <p:cNvSpPr txBox="1"/>
          <p:nvPr/>
        </p:nvSpPr>
        <p:spPr>
          <a:xfrm>
            <a:off x="4133465" y="2903397"/>
            <a:ext cx="35697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Does UMD like this?</a:t>
            </a:r>
          </a:p>
        </p:txBody>
      </p:sp>
    </p:spTree>
    <p:extLst>
      <p:ext uri="{BB962C8B-B14F-4D97-AF65-F5344CB8AC3E}">
        <p14:creationId xmlns:p14="http://schemas.microsoft.com/office/powerpoint/2010/main" val="295576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Affiliations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302C05A1-4C1C-4B74-818C-230BCA640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1760137"/>
            <a:ext cx="1013506" cy="674077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35322FF5-0765-4AB3-A51A-FF49BA5B3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2594807"/>
            <a:ext cx="1013506" cy="674077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0642E88F-0186-4C2B-83CB-CAE9AF353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082" y="3421284"/>
            <a:ext cx="1013506" cy="674077"/>
          </a:xfrm>
          <a:prstGeom prst="rect">
            <a:avLst/>
          </a:prstGeom>
        </p:spPr>
      </p:pic>
      <p:pic>
        <p:nvPicPr>
          <p:cNvPr id="41" name="Picture 40" descr="Icon&#10;&#10;Description automatically generated">
            <a:extLst>
              <a:ext uri="{FF2B5EF4-FFF2-40B4-BE49-F238E27FC236}">
                <a16:creationId xmlns:a16="http://schemas.microsoft.com/office/drawing/2014/main" id="{8ADC0870-41F9-4113-BE86-FB6838390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900" y="4239567"/>
            <a:ext cx="1013506" cy="674077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extLst>
              <a:ext uri="{FF2B5EF4-FFF2-40B4-BE49-F238E27FC236}">
                <a16:creationId xmlns:a16="http://schemas.microsoft.com/office/drawing/2014/main" id="{7FC2985B-74B3-49E1-8091-A3A9508D1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82" y="5057850"/>
            <a:ext cx="1013506" cy="674077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D76B8093-E22E-4DEC-8DA9-63CCA1D86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458" y="5884327"/>
            <a:ext cx="1034061" cy="68774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8D8D0E6-090B-4513-8AE6-9280751419E2}"/>
              </a:ext>
            </a:extLst>
          </p:cNvPr>
          <p:cNvSpPr txBox="1"/>
          <p:nvPr/>
        </p:nvSpPr>
        <p:spPr>
          <a:xfrm>
            <a:off x="1501140" y="1945958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CDAF89-0FC7-4A89-9B02-6842B5BC291D}"/>
              </a:ext>
            </a:extLst>
          </p:cNvPr>
          <p:cNvSpPr txBox="1"/>
          <p:nvPr/>
        </p:nvSpPr>
        <p:spPr>
          <a:xfrm>
            <a:off x="1501140" y="2769763"/>
            <a:ext cx="5108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5957509-CC23-4054-B9EC-7DA174F7DE4F}"/>
              </a:ext>
            </a:extLst>
          </p:cNvPr>
          <p:cNvSpPr txBox="1"/>
          <p:nvPr/>
        </p:nvSpPr>
        <p:spPr>
          <a:xfrm>
            <a:off x="1501140" y="3604433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8D8ECF-7BFB-40BA-B4A0-739A9FC8B166}"/>
              </a:ext>
            </a:extLst>
          </p:cNvPr>
          <p:cNvSpPr txBox="1"/>
          <p:nvPr/>
        </p:nvSpPr>
        <p:spPr>
          <a:xfrm>
            <a:off x="1496151" y="4418620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0653B6-73E2-4834-8D4A-227BEF35CBAD}"/>
              </a:ext>
            </a:extLst>
          </p:cNvPr>
          <p:cNvSpPr txBox="1"/>
          <p:nvPr/>
        </p:nvSpPr>
        <p:spPr>
          <a:xfrm>
            <a:off x="1501140" y="5240999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400F4"/>
                </a:solidFill>
              </a:rPr>
              <a:t>PA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75CFFF-9538-48AB-B1C5-356E6A2F23E7}"/>
              </a:ext>
            </a:extLst>
          </p:cNvPr>
          <p:cNvSpPr txBox="1"/>
          <p:nvPr/>
        </p:nvSpPr>
        <p:spPr>
          <a:xfrm>
            <a:off x="1501140" y="6074312"/>
            <a:ext cx="514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49E00"/>
                </a:solidFill>
              </a:rPr>
              <a:t>WV</a:t>
            </a:r>
          </a:p>
        </p:txBody>
      </p:sp>
      <p:pic>
        <p:nvPicPr>
          <p:cNvPr id="50" name="Picture 49" descr="Logo&#10;&#10;Description automatically generated">
            <a:extLst>
              <a:ext uri="{FF2B5EF4-FFF2-40B4-BE49-F238E27FC236}">
                <a16:creationId xmlns:a16="http://schemas.microsoft.com/office/drawing/2014/main" id="{0EAB8D8B-D0BB-438B-ADFE-CCF84591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024" y="3487415"/>
            <a:ext cx="1301390" cy="970684"/>
          </a:xfrm>
          <a:prstGeom prst="rect">
            <a:avLst/>
          </a:prstGeom>
        </p:spPr>
      </p:pic>
      <p:pic>
        <p:nvPicPr>
          <p:cNvPr id="51" name="Picture 50" descr="Logo&#10;&#10;Description automatically generated">
            <a:extLst>
              <a:ext uri="{FF2B5EF4-FFF2-40B4-BE49-F238E27FC236}">
                <a16:creationId xmlns:a16="http://schemas.microsoft.com/office/drawing/2014/main" id="{165B1C93-968E-4FA0-86D9-C72AC31FF8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193" y="1912537"/>
            <a:ext cx="1106993" cy="970684"/>
          </a:xfrm>
          <a:prstGeom prst="rect">
            <a:avLst/>
          </a:prstGeom>
        </p:spPr>
      </p:pic>
      <p:pic>
        <p:nvPicPr>
          <p:cNvPr id="52" name="Picture 51" descr="Logo&#10;&#10;Description automatically generated">
            <a:extLst>
              <a:ext uri="{FF2B5EF4-FFF2-40B4-BE49-F238E27FC236}">
                <a16:creationId xmlns:a16="http://schemas.microsoft.com/office/drawing/2014/main" id="{7F456A3E-B9B4-41E2-BD1B-A2DE177B4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660" y="5066045"/>
            <a:ext cx="1034061" cy="106527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3A5942-6B31-4B25-9D67-08EAC1D543E5}"/>
              </a:ext>
            </a:extLst>
          </p:cNvPr>
          <p:cNvSpPr txBox="1"/>
          <p:nvPr/>
        </p:nvSpPr>
        <p:spPr>
          <a:xfrm>
            <a:off x="6779895" y="3788091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E97713A-DC5A-4CD2-A010-8DB73BFFFA19}"/>
              </a:ext>
            </a:extLst>
          </p:cNvPr>
          <p:cNvSpPr txBox="1"/>
          <p:nvPr/>
        </p:nvSpPr>
        <p:spPr>
          <a:xfrm>
            <a:off x="6779895" y="2369682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F99F86-623D-490A-8DBB-7429C2D7DED1}"/>
              </a:ext>
            </a:extLst>
          </p:cNvPr>
          <p:cNvSpPr txBox="1"/>
          <p:nvPr/>
        </p:nvSpPr>
        <p:spPr>
          <a:xfrm>
            <a:off x="6779895" y="5229348"/>
            <a:ext cx="1301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Capacity 1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5059D92-E4FB-48A3-BAF6-1CECB9903B7D}"/>
              </a:ext>
            </a:extLst>
          </p:cNvPr>
          <p:cNvCxnSpPr/>
          <p:nvPr/>
        </p:nvCxnSpPr>
        <p:spPr>
          <a:xfrm>
            <a:off x="2625588" y="2097176"/>
            <a:ext cx="2591436" cy="18755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719304-53F1-4622-B460-8C624DF6621B}"/>
              </a:ext>
            </a:extLst>
          </p:cNvPr>
          <p:cNvCxnSpPr>
            <a:cxnSpLocks/>
            <a:stCxn id="41" idx="3"/>
            <a:endCxn id="51" idx="1"/>
          </p:cNvCxnSpPr>
          <p:nvPr/>
        </p:nvCxnSpPr>
        <p:spPr>
          <a:xfrm flipV="1">
            <a:off x="2622406" y="2397879"/>
            <a:ext cx="2621787" cy="21787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6323A42-54CD-4F82-9E0E-0F5C29B59E97}"/>
              </a:ext>
            </a:extLst>
          </p:cNvPr>
          <p:cNvSpPr txBox="1"/>
          <p:nvPr/>
        </p:nvSpPr>
        <p:spPr>
          <a:xfrm>
            <a:off x="5306877" y="2850300"/>
            <a:ext cx="3027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UMD likes its match but REALLY prefers its students to go to WVU than PSU.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AED3A47-2CC4-4A72-B60A-EC429B113CD9}"/>
              </a:ext>
            </a:extLst>
          </p:cNvPr>
          <p:cNvSpPr txBox="1"/>
          <p:nvPr/>
        </p:nvSpPr>
        <p:spPr>
          <a:xfrm>
            <a:off x="167637" y="5954857"/>
            <a:ext cx="1651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Student would rather match to UMD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C43ADB6-391F-4E02-843F-86E4A51AF524}"/>
              </a:ext>
            </a:extLst>
          </p:cNvPr>
          <p:cNvCxnSpPr>
            <a:cxnSpLocks/>
            <a:stCxn id="43" idx="3"/>
            <a:endCxn id="52" idx="1"/>
          </p:cNvCxnSpPr>
          <p:nvPr/>
        </p:nvCxnSpPr>
        <p:spPr>
          <a:xfrm flipV="1">
            <a:off x="2635519" y="5598680"/>
            <a:ext cx="2645141" cy="62952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54A593A9-2804-48B0-98BB-A0ACF25455EF}"/>
              </a:ext>
            </a:extLst>
          </p:cNvPr>
          <p:cNvSpPr/>
          <p:nvPr/>
        </p:nvSpPr>
        <p:spPr>
          <a:xfrm>
            <a:off x="4520537" y="2564168"/>
            <a:ext cx="509302" cy="476537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F6FA64-CDEB-4C38-B0EA-0258C5202682}"/>
              </a:ext>
            </a:extLst>
          </p:cNvPr>
          <p:cNvSpPr txBox="1"/>
          <p:nvPr/>
        </p:nvSpPr>
        <p:spPr>
          <a:xfrm>
            <a:off x="237513" y="1799981"/>
            <a:ext cx="1651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Student would rather match to WVU</a:t>
            </a:r>
          </a:p>
        </p:txBody>
      </p:sp>
    </p:spTree>
    <p:extLst>
      <p:ext uri="{BB962C8B-B14F-4D97-AF65-F5344CB8AC3E}">
        <p14:creationId xmlns:p14="http://schemas.microsoft.com/office/powerpoint/2010/main" val="277355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14119</TotalTime>
  <Words>2775</Words>
  <Application>Microsoft Office PowerPoint</Application>
  <PresentationFormat>On-screen Show (4:3)</PresentationFormat>
  <Paragraphs>472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Arial Black</vt:lpstr>
      <vt:lpstr>Calibri</vt:lpstr>
      <vt:lpstr>Essential</vt:lpstr>
      <vt:lpstr>Mechanism Design</vt:lpstr>
      <vt:lpstr>Quiz Review!</vt:lpstr>
      <vt:lpstr>Last Week</vt:lpstr>
      <vt:lpstr>This class: The Affiliate Matching Problem (Dooley &amp; Dickerson ‘20)</vt:lpstr>
      <vt:lpstr>Activity time!</vt:lpstr>
      <vt:lpstr>The basis: One-to-Many</vt:lpstr>
      <vt:lpstr>Affiliations</vt:lpstr>
      <vt:lpstr>Affiliations</vt:lpstr>
      <vt:lpstr>Affiliations</vt:lpstr>
      <vt:lpstr>Affiliations</vt:lpstr>
      <vt:lpstr>Affiliations</vt:lpstr>
      <vt:lpstr>Affiliations</vt:lpstr>
      <vt:lpstr>Affiliations: A Mathematical Formulation</vt:lpstr>
      <vt:lpstr>Underlying Preferences</vt:lpstr>
      <vt:lpstr>Underlying Preferences</vt:lpstr>
      <vt:lpstr>Underlying Preferences</vt:lpstr>
      <vt:lpstr>Underlying Preferences</vt:lpstr>
      <vt:lpstr>Underlying Preferences</vt:lpstr>
      <vt:lpstr>Underlying Preferences</vt:lpstr>
      <vt:lpstr>Consistent Preferences</vt:lpstr>
      <vt:lpstr>Consistent Preferences</vt:lpstr>
      <vt:lpstr>Survey: do real preferences vary?</vt:lpstr>
      <vt:lpstr>Are people consistent?</vt:lpstr>
      <vt:lpstr>Survey Limitations </vt:lpstr>
      <vt:lpstr>Greedy Stability</vt:lpstr>
      <vt:lpstr>Greedy Stability</vt:lpstr>
      <vt:lpstr>Greedy Stability</vt:lpstr>
      <vt:lpstr>Properties of Greedy Stability</vt:lpstr>
      <vt:lpstr>Properties of Greedy Stability</vt:lpstr>
      <vt:lpstr>Designing Affiliate Matching Mechanisms</vt:lpstr>
      <vt:lpstr>Extension: Dichotomous preferences</vt:lpstr>
      <vt:lpstr>Extension: Dichotomous preferences</vt:lpstr>
      <vt:lpstr>The Value of Dichotomous Prefs</vt:lpstr>
      <vt:lpstr>Here IS A DOGGO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Marina Knittel</cp:lastModifiedBy>
  <cp:revision>1499</cp:revision>
  <cp:lastPrinted>2018-02-28T22:43:58Z</cp:lastPrinted>
  <dcterms:created xsi:type="dcterms:W3CDTF">2013-03-05T15:39:19Z</dcterms:created>
  <dcterms:modified xsi:type="dcterms:W3CDTF">2022-02-23T18:13:19Z</dcterms:modified>
</cp:coreProperties>
</file>